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0" r:id="rId4"/>
    <p:sldId id="261" r:id="rId5"/>
    <p:sldId id="262" r:id="rId6"/>
    <p:sldId id="263" r:id="rId7"/>
    <p:sldId id="265" r:id="rId8"/>
    <p:sldId id="264" r:id="rId9"/>
    <p:sldId id="269" r:id="rId10"/>
    <p:sldId id="26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ведение" id="{A79C1EE9-4494-447C-848A-60CF4F33C70B}">
          <p14:sldIdLst>
            <p14:sldId id="256"/>
            <p14:sldId id="258"/>
          </p14:sldIdLst>
        </p14:section>
        <p14:section name="Результаты анализа" id="{08EB0A70-5B86-42C3-93FD-87727D2B6704}">
          <p14:sldIdLst>
            <p14:sldId id="260"/>
            <p14:sldId id="261"/>
            <p14:sldId id="262"/>
            <p14:sldId id="263"/>
            <p14:sldId id="265"/>
            <p14:sldId id="264"/>
            <p14:sldId id="269"/>
          </p14:sldIdLst>
        </p14:section>
        <p14:section name="Эпилог" id="{CC3B8716-7E6D-4AA0-B2D2-C4DAAC0D62DF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gey" initials="S" lastIdx="2" clrIdx="0">
    <p:extLst>
      <p:ext uri="{19B8F6BF-5375-455C-9EA6-DF929625EA0E}">
        <p15:presenceInfo xmlns:p15="http://schemas.microsoft.com/office/powerpoint/2012/main" userId="Serg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67" autoAdjust="0"/>
    <p:restoredTop sz="96317" autoAdjust="0"/>
  </p:normalViewPr>
  <p:slideViewPr>
    <p:cSldViewPr snapToGrid="0">
      <p:cViewPr varScale="1">
        <p:scale>
          <a:sx n="105" d="100"/>
          <a:sy n="105" d="100"/>
        </p:scale>
        <p:origin x="41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2_&#1047;&#1072;&#1076;&#1072;&#1085;&#1080;&#1077;_1%20(&#1042;&#1064;-0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2_&#1047;&#1072;&#1076;&#1072;&#1085;&#1080;&#1077;_1%20(&#1042;&#1064;-0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2_&#1047;&#1072;&#1076;&#1072;&#1085;&#1080;&#1077;_1%20(&#1042;&#1064;-0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3_&#1047;&#1072;&#1076;&#1072;&#1085;&#1080;&#1077;_2&#1080;3%20(&#1058;&#1047;-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3_&#1047;&#1072;&#1076;&#1072;&#1085;&#1080;&#1077;_2&#1080;3%20(&#1058;&#1047;-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4_&#1047;&#1072;&#1076;&#1072;&#1085;&#1080;&#1077;_4%20(&#1042;&#1064;-1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4_&#1047;&#1072;&#1076;&#1072;&#1085;&#1080;&#1077;_4%20(&#1042;&#1064;-1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4_&#1047;&#1072;&#1076;&#1072;&#1085;&#1080;&#1077;_4%20(&#1042;&#1064;-1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&#1054;&#1073;&#1091;&#1095;&#1077;&#1085;&#1080;&#1103;%20&#1080;%20&#1087;&#1086;&#1080;&#1089;&#1082;%20&#1088;&#1072;&#1073;&#1086;&#1090;&#1099;_&#1057;\SkyPro\_&#1054;&#1073;&#1091;&#1095;&#1077;&#1085;&#1080;&#1077;%20(&#1088;&#1072;&#1073;&#1086;&#1095;&#1080;&#1077;%20&#1090;&#1077;&#1090;&#1088;&#1072;&#1076;&#1080;%20&#1080;%20&#1090;&#1087;)\06_&#1050;&#1091;&#1088;&#1089;&#1086;&#1074;&#1072;&#1103;-2%20(SQL)\&#1048;&#1089;&#1090;&#1086;&#1095;&#1085;&#1080;&#1082;&#1080;%20&#1076;&#1072;&#1085;&#1085;&#1099;&#1093;%20(&#1101;&#1090;&#1072;&#1083;&#1086;&#1085;&#1099;%20&#1042;&#1064;%20&#1080;%20&#1058;&#1047;)\6_&#1047;&#1072;&#1076;&#1072;&#1085;&#1080;&#1077;_6%20(&#1042;&#1064;-2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Количество регистраций пользователей, шт.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'выгрузки SQL'!$B$1</c:f>
              <c:strCache>
                <c:ptCount val="1"/>
                <c:pt idx="0">
                  <c:v>количество регистраций пользователей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5.0587957764587646E-2"/>
                  <c:y val="-5.88431033102931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60-4149-B19A-2D8FC009BE8C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4D-4482-9B57-C97EB12179B8}"/>
                </c:ext>
              </c:extLst>
            </c:dLbl>
            <c:dLbl>
              <c:idx val="5"/>
              <c:layout>
                <c:manualLayout>
                  <c:x val="-5.339839986262028E-2"/>
                  <c:y val="-5.88431033102931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F60-4149-B19A-2D8FC009BE8C}"/>
                </c:ext>
              </c:extLst>
            </c:dLbl>
            <c:dLbl>
              <c:idx val="6"/>
              <c:layout>
                <c:manualLayout>
                  <c:x val="-5.0587957764587736E-2"/>
                  <c:y val="-3.74456111974592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60-4149-B19A-2D8FC009BE8C}"/>
                </c:ext>
              </c:extLst>
            </c:dLbl>
            <c:dLbl>
              <c:idx val="8"/>
              <c:layout>
                <c:manualLayout>
                  <c:x val="-4.9194716065833623E-2"/>
                  <c:y val="-4.87532788065599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4D-4482-9B57-C97EB12179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'выгрузки SQL'!$A$2:$A$10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'выгрузки SQL'!$B$2:$B$10</c:f>
              <c:numCache>
                <c:formatCode>General</c:formatCode>
                <c:ptCount val="9"/>
                <c:pt idx="0">
                  <c:v>259</c:v>
                </c:pt>
                <c:pt idx="1">
                  <c:v>235</c:v>
                </c:pt>
                <c:pt idx="2">
                  <c:v>258</c:v>
                </c:pt>
                <c:pt idx="3">
                  <c:v>264</c:v>
                </c:pt>
                <c:pt idx="4">
                  <c:v>256</c:v>
                </c:pt>
                <c:pt idx="5">
                  <c:v>256</c:v>
                </c:pt>
                <c:pt idx="6">
                  <c:v>416</c:v>
                </c:pt>
                <c:pt idx="7">
                  <c:v>460</c:v>
                </c:pt>
                <c:pt idx="8">
                  <c:v>691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C4D-4482-9B57-C97EB1217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9946832"/>
        <c:axId val="699947248"/>
      </c:lineChart>
      <c:dateAx>
        <c:axId val="699946832"/>
        <c:scaling>
          <c:orientation val="minMax"/>
        </c:scaling>
        <c:delete val="0"/>
        <c:axPos val="b"/>
        <c:numFmt formatCode="[$-F419]yyyy\,\ mmmm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9947248"/>
        <c:crosses val="autoZero"/>
        <c:auto val="1"/>
        <c:lblOffset val="100"/>
        <c:baseTimeUnit val="months"/>
      </c:dateAx>
      <c:valAx>
        <c:axId val="699947248"/>
        <c:scaling>
          <c:orientation val="minMax"/>
          <c:max val="700"/>
          <c:min val="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9946832"/>
        <c:crosses val="autoZero"/>
        <c:crossBetween val="between"/>
        <c:majorUnit val="1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200" b="1" dirty="0"/>
              <a:t>Средняя длительность одной сессии </a:t>
            </a:r>
            <a:r>
              <a:rPr lang="en-US" sz="1200" b="1" dirty="0"/>
              <a:t>&gt;</a:t>
            </a:r>
            <a:r>
              <a:rPr lang="ru-RU" sz="1200" b="1" dirty="0"/>
              <a:t> 5 минут, мин</a:t>
            </a:r>
            <a:endParaRPr lang="en-US" sz="12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'выгрузки SQL'!$C$16</c:f>
              <c:strCache>
                <c:ptCount val="1"/>
                <c:pt idx="0">
                  <c:v>avg_len_mins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4825877468146964E-2"/>
                  <c:y val="-5.55555555555556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6D0-437E-AD73-2796B9145E80}"/>
                </c:ext>
              </c:extLst>
            </c:dLbl>
            <c:dLbl>
              <c:idx val="5"/>
              <c:layout>
                <c:manualLayout>
                  <c:x val="-3.3725305176391752E-2"/>
                  <c:y val="-3.77649540483027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40A-4A1D-B0C9-2DEAE922E9B5}"/>
                </c:ext>
              </c:extLst>
            </c:dLbl>
            <c:dLbl>
              <c:idx val="8"/>
              <c:layout>
                <c:manualLayout>
                  <c:x val="-3.7313440144443169E-2"/>
                  <c:y val="-5.55555555555555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D0-437E-AD73-2796B9145E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'выгрузки SQL'!$A$17:$A$25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'выгрузки SQL'!$C$17:$C$25</c:f>
              <c:numCache>
                <c:formatCode>0</c:formatCode>
                <c:ptCount val="9"/>
                <c:pt idx="0">
                  <c:v>133.12948858333331</c:v>
                </c:pt>
                <c:pt idx="1">
                  <c:v>139.38195663333332</c:v>
                </c:pt>
                <c:pt idx="2">
                  <c:v>136.56559766666666</c:v>
                </c:pt>
                <c:pt idx="3">
                  <c:v>142.29021558333335</c:v>
                </c:pt>
                <c:pt idx="4">
                  <c:v>150.98084596666666</c:v>
                </c:pt>
                <c:pt idx="5">
                  <c:v>163.87091503333335</c:v>
                </c:pt>
                <c:pt idx="6">
                  <c:v>143.99267604999997</c:v>
                </c:pt>
                <c:pt idx="7">
                  <c:v>137.37258130000001</c:v>
                </c:pt>
                <c:pt idx="8">
                  <c:v>332.15866496666666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D0-437E-AD73-2796B9145E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1388480"/>
        <c:axId val="311385984"/>
      </c:lineChart>
      <c:dateAx>
        <c:axId val="311388480"/>
        <c:scaling>
          <c:orientation val="minMax"/>
        </c:scaling>
        <c:delete val="0"/>
        <c:axPos val="b"/>
        <c:numFmt formatCode="[$-F419]yyyy\,\ mmmm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11385984"/>
        <c:crosses val="autoZero"/>
        <c:auto val="1"/>
        <c:lblOffset val="100"/>
        <c:baseTimeUnit val="months"/>
      </c:dateAx>
      <c:valAx>
        <c:axId val="311385984"/>
        <c:scaling>
          <c:orientation val="minMax"/>
          <c:min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11388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Количество</a:t>
            </a:r>
            <a:r>
              <a:rPr lang="ru-RU" b="1" baseline="0" dirty="0"/>
              <a:t> и доля игровых сессий</a:t>
            </a:r>
            <a:endParaRPr lang="ru-RU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'выгрузки SQL'!$B$32</c:f>
              <c:strCache>
                <c:ptCount val="1"/>
                <c:pt idx="0">
                  <c:v>кол-во сессий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5.3269522995279123E-2"/>
                  <c:y val="-2.6386790729502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DCF-4801-A142-7DDDB48F4397}"/>
                </c:ext>
              </c:extLst>
            </c:dLbl>
            <c:dLbl>
              <c:idx val="3"/>
              <c:layout>
                <c:manualLayout>
                  <c:x val="-3.1093836757357024E-2"/>
                  <c:y val="-4.39560439560439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CF-4801-A142-7DDDB48F4397}"/>
                </c:ext>
              </c:extLst>
            </c:dLbl>
            <c:dLbl>
              <c:idx val="5"/>
              <c:layout>
                <c:manualLayout>
                  <c:x val="-4.4419831520942962E-2"/>
                  <c:y val="-4.883995546264060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CF-4801-A142-7DDDB48F4397}"/>
                </c:ext>
              </c:extLst>
            </c:dLbl>
            <c:dLbl>
              <c:idx val="6"/>
              <c:layout>
                <c:manualLayout>
                  <c:x val="-3.997779011660197E-2"/>
                  <c:y val="-4.39560439560439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CF-4801-A142-7DDDB48F4397}"/>
                </c:ext>
              </c:extLst>
            </c:dLbl>
            <c:dLbl>
              <c:idx val="8"/>
              <c:layout>
                <c:manualLayout>
                  <c:x val="-4.4419766796224322E-2"/>
                  <c:y val="-4.39560439560439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CF-4801-A142-7DDDB48F439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'выгрузки SQL'!$A$33:$A$41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'выгрузки SQL'!$B$33:$B$41</c:f>
              <c:numCache>
                <c:formatCode>General</c:formatCode>
                <c:ptCount val="9"/>
                <c:pt idx="0">
                  <c:v>1203</c:v>
                </c:pt>
                <c:pt idx="1">
                  <c:v>2209</c:v>
                </c:pt>
                <c:pt idx="2">
                  <c:v>2233</c:v>
                </c:pt>
                <c:pt idx="3">
                  <c:v>2332</c:v>
                </c:pt>
                <c:pt idx="4">
                  <c:v>1688</c:v>
                </c:pt>
                <c:pt idx="5">
                  <c:v>935</c:v>
                </c:pt>
                <c:pt idx="6">
                  <c:v>2426</c:v>
                </c:pt>
                <c:pt idx="7">
                  <c:v>3383</c:v>
                </c:pt>
                <c:pt idx="8">
                  <c:v>5779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DCF-4801-A142-7DDDB48F4397}"/>
            </c:ext>
          </c:extLst>
        </c:ser>
        <c:ser>
          <c:idx val="1"/>
          <c:order val="1"/>
          <c:tx>
            <c:strRef>
              <c:f>'выгрузки SQL'!$C$32</c:f>
              <c:strCache>
                <c:ptCount val="1"/>
                <c:pt idx="0">
                  <c:v>кол-во сессий &gt; 5мин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1.9795193102999518E-2"/>
                  <c:y val="1.8974045969745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CF-4801-A142-7DDDB48F4397}"/>
                </c:ext>
              </c:extLst>
            </c:dLbl>
            <c:dLbl>
              <c:idx val="3"/>
              <c:layout>
                <c:manualLayout>
                  <c:x val="-4.2175961061009543E-2"/>
                  <c:y val="3.53116600314893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CF-4801-A142-7DDDB48F4397}"/>
                </c:ext>
              </c:extLst>
            </c:dLbl>
            <c:dLbl>
              <c:idx val="5"/>
              <c:layout>
                <c:manualLayout>
                  <c:x val="6.7427463499045237E-3"/>
                  <c:y val="-9.767918603336327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CF-4801-A142-7DDDB48F4397}"/>
                </c:ext>
              </c:extLst>
            </c:dLbl>
            <c:dLbl>
              <c:idx val="6"/>
              <c:layout>
                <c:manualLayout>
                  <c:x val="-1.3257573780485895E-2"/>
                  <c:y val="2.846106895461886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CF-4801-A142-7DDDB48F4397}"/>
                </c:ext>
              </c:extLst>
            </c:dLbl>
            <c:dLbl>
              <c:idx val="8"/>
              <c:layout>
                <c:manualLayout>
                  <c:x val="-3.1093836757357187E-2"/>
                  <c:y val="-4.39560439560440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DCF-4801-A142-7DDDB48F439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'выгрузки SQL'!$A$33:$A$41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'выгрузки SQL'!$C$33:$C$41</c:f>
              <c:numCache>
                <c:formatCode>General</c:formatCode>
                <c:ptCount val="9"/>
                <c:pt idx="0">
                  <c:v>919</c:v>
                </c:pt>
                <c:pt idx="1">
                  <c:v>1707</c:v>
                </c:pt>
                <c:pt idx="2">
                  <c:v>1715</c:v>
                </c:pt>
                <c:pt idx="3">
                  <c:v>1809</c:v>
                </c:pt>
                <c:pt idx="4">
                  <c:v>1253</c:v>
                </c:pt>
                <c:pt idx="5">
                  <c:v>612</c:v>
                </c:pt>
                <c:pt idx="6">
                  <c:v>1775</c:v>
                </c:pt>
                <c:pt idx="7">
                  <c:v>2429</c:v>
                </c:pt>
                <c:pt idx="8">
                  <c:v>3895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7DCF-4801-A142-7DDDB48F43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7992912"/>
        <c:axId val="857989168"/>
      </c:lineChart>
      <c:lineChart>
        <c:grouping val="standard"/>
        <c:varyColors val="0"/>
        <c:ser>
          <c:idx val="2"/>
          <c:order val="2"/>
          <c:tx>
            <c:strRef>
              <c:f>'выгрузки SQL'!$D$32</c:f>
              <c:strCache>
                <c:ptCount val="1"/>
                <c:pt idx="0">
                  <c:v>доля сессий &gt; 5 мин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5535813436979459E-2"/>
                  <c:y val="-4.39560439560439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DCF-4801-A142-7DDDB48F4397}"/>
                </c:ext>
              </c:extLst>
            </c:dLbl>
            <c:dLbl>
              <c:idx val="3"/>
              <c:layout>
                <c:manualLayout>
                  <c:x val="-6.6629650194336481E-3"/>
                  <c:y val="-2.44200244200244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7DCF-4801-A142-7DDDB48F4397}"/>
                </c:ext>
              </c:extLst>
            </c:dLbl>
            <c:dLbl>
              <c:idx val="5"/>
              <c:layout>
                <c:manualLayout>
                  <c:x val="-3.5535813436979459E-2"/>
                  <c:y val="-7.326007326007326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7DCF-4801-A142-7DDDB48F4397}"/>
                </c:ext>
              </c:extLst>
            </c:dLbl>
            <c:dLbl>
              <c:idx val="6"/>
              <c:layout>
                <c:manualLayout>
                  <c:x val="-3.3314825097168238E-2"/>
                  <c:y val="-4.39560439560439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7DCF-4801-A142-7DDDB48F4397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DCF-4801-A142-7DDDB48F4397}"/>
                </c:ext>
              </c:extLst>
            </c:dLbl>
            <c:dLbl>
              <c:idx val="8"/>
              <c:layout>
                <c:manualLayout>
                  <c:x val="-3.5535813436979459E-2"/>
                  <c:y val="4.88400488400487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DCF-4801-A142-7DDDB48F439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'выгрузки SQL'!$A$33:$A$41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'выгрузки SQL'!$D$33:$D$41</c:f>
              <c:numCache>
                <c:formatCode>0.00</c:formatCode>
                <c:ptCount val="9"/>
                <c:pt idx="0">
                  <c:v>0.76392352452202827</c:v>
                </c:pt>
                <c:pt idx="1">
                  <c:v>0.77274784970574917</c:v>
                </c:pt>
                <c:pt idx="2">
                  <c:v>0.76802507836990597</c:v>
                </c:pt>
                <c:pt idx="3">
                  <c:v>0.77572898799313894</c:v>
                </c:pt>
                <c:pt idx="4">
                  <c:v>0.74229857819905209</c:v>
                </c:pt>
                <c:pt idx="5">
                  <c:v>0.65454545454545454</c:v>
                </c:pt>
                <c:pt idx="6">
                  <c:v>0.73165704863973624</c:v>
                </c:pt>
                <c:pt idx="7">
                  <c:v>0.71800177357375106</c:v>
                </c:pt>
                <c:pt idx="8">
                  <c:v>0.67399204014535385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7DCF-4801-A142-7DDDB48F43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2762544"/>
        <c:axId val="852762128"/>
      </c:lineChart>
      <c:dateAx>
        <c:axId val="857992912"/>
        <c:scaling>
          <c:orientation val="minMax"/>
        </c:scaling>
        <c:delete val="0"/>
        <c:axPos val="b"/>
        <c:numFmt formatCode="[$-F419]yyyy\,\ mmmm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857989168"/>
        <c:crosses val="autoZero"/>
        <c:auto val="1"/>
        <c:lblOffset val="100"/>
        <c:baseTimeUnit val="months"/>
      </c:dateAx>
      <c:valAx>
        <c:axId val="857989168"/>
        <c:scaling>
          <c:orientation val="minMax"/>
          <c:max val="6500"/>
          <c:min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857992912"/>
        <c:crosses val="autoZero"/>
        <c:crossBetween val="between"/>
      </c:valAx>
      <c:valAx>
        <c:axId val="852762128"/>
        <c:scaling>
          <c:orientation val="minMax"/>
          <c:min val="0.60000000000000009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852762544"/>
        <c:crosses val="max"/>
        <c:crossBetween val="between"/>
        <c:majorUnit val="4.0000000000000008E-2"/>
      </c:valAx>
      <c:dateAx>
        <c:axId val="852762544"/>
        <c:scaling>
          <c:orientation val="minMax"/>
        </c:scaling>
        <c:delete val="1"/>
        <c:axPos val="b"/>
        <c:numFmt formatCode="[$-F419]yyyy\,\ mmmm;@" sourceLinked="1"/>
        <c:majorTickMark val="out"/>
        <c:minorTickMark val="none"/>
        <c:tickLblPos val="nextTo"/>
        <c:crossAx val="852762128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250" b="1" dirty="0"/>
              <a:t>Количество активных игроков</a:t>
            </a:r>
            <a:r>
              <a:rPr lang="ru-RU" sz="1250" b="1" baseline="0" dirty="0"/>
              <a:t> по дням / неделям / месяцам</a:t>
            </a:r>
            <a:endParaRPr lang="ru-RU" sz="125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'задание 1_ТЗ-1'!$E$1</c:f>
              <c:strCache>
                <c:ptCount val="1"/>
                <c:pt idx="0">
                  <c:v>WAU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'задание 1_ТЗ-1'!$C$2:$C$118</c:f>
              <c:numCache>
                <c:formatCode>m/d/yyyy</c:formatCode>
                <c:ptCount val="117"/>
                <c:pt idx="0">
                  <c:v>44928</c:v>
                </c:pt>
                <c:pt idx="1">
                  <c:v>44929</c:v>
                </c:pt>
                <c:pt idx="2">
                  <c:v>44930</c:v>
                </c:pt>
                <c:pt idx="3">
                  <c:v>44931</c:v>
                </c:pt>
                <c:pt idx="4">
                  <c:v>44932</c:v>
                </c:pt>
                <c:pt idx="5">
                  <c:v>44933</c:v>
                </c:pt>
                <c:pt idx="6">
                  <c:v>44934</c:v>
                </c:pt>
                <c:pt idx="7">
                  <c:v>44935</c:v>
                </c:pt>
                <c:pt idx="8">
                  <c:v>44936</c:v>
                </c:pt>
                <c:pt idx="9">
                  <c:v>44937</c:v>
                </c:pt>
                <c:pt idx="10">
                  <c:v>44938</c:v>
                </c:pt>
                <c:pt idx="11">
                  <c:v>44939</c:v>
                </c:pt>
                <c:pt idx="12">
                  <c:v>44940</c:v>
                </c:pt>
                <c:pt idx="13">
                  <c:v>44941</c:v>
                </c:pt>
                <c:pt idx="14">
                  <c:v>44942</c:v>
                </c:pt>
                <c:pt idx="15">
                  <c:v>44943</c:v>
                </c:pt>
                <c:pt idx="16">
                  <c:v>44944</c:v>
                </c:pt>
                <c:pt idx="17">
                  <c:v>44945</c:v>
                </c:pt>
                <c:pt idx="18">
                  <c:v>44946</c:v>
                </c:pt>
                <c:pt idx="19">
                  <c:v>44947</c:v>
                </c:pt>
                <c:pt idx="20">
                  <c:v>44948</c:v>
                </c:pt>
                <c:pt idx="21">
                  <c:v>44949</c:v>
                </c:pt>
                <c:pt idx="22">
                  <c:v>44950</c:v>
                </c:pt>
                <c:pt idx="23">
                  <c:v>44951</c:v>
                </c:pt>
                <c:pt idx="24">
                  <c:v>44952</c:v>
                </c:pt>
                <c:pt idx="25">
                  <c:v>44953</c:v>
                </c:pt>
                <c:pt idx="26">
                  <c:v>44954</c:v>
                </c:pt>
                <c:pt idx="27">
                  <c:v>44955</c:v>
                </c:pt>
                <c:pt idx="28">
                  <c:v>44956</c:v>
                </c:pt>
                <c:pt idx="29">
                  <c:v>44957</c:v>
                </c:pt>
                <c:pt idx="30">
                  <c:v>44958</c:v>
                </c:pt>
                <c:pt idx="31">
                  <c:v>44959</c:v>
                </c:pt>
                <c:pt idx="32">
                  <c:v>44960</c:v>
                </c:pt>
                <c:pt idx="33">
                  <c:v>44961</c:v>
                </c:pt>
                <c:pt idx="34">
                  <c:v>44962</c:v>
                </c:pt>
                <c:pt idx="35">
                  <c:v>44963</c:v>
                </c:pt>
                <c:pt idx="36">
                  <c:v>44964</c:v>
                </c:pt>
                <c:pt idx="37">
                  <c:v>44965</c:v>
                </c:pt>
                <c:pt idx="38">
                  <c:v>44966</c:v>
                </c:pt>
                <c:pt idx="39">
                  <c:v>44967</c:v>
                </c:pt>
                <c:pt idx="40">
                  <c:v>44968</c:v>
                </c:pt>
                <c:pt idx="41">
                  <c:v>44969</c:v>
                </c:pt>
                <c:pt idx="42">
                  <c:v>44970</c:v>
                </c:pt>
                <c:pt idx="43">
                  <c:v>44971</c:v>
                </c:pt>
                <c:pt idx="44">
                  <c:v>44972</c:v>
                </c:pt>
                <c:pt idx="45">
                  <c:v>44973</c:v>
                </c:pt>
                <c:pt idx="46">
                  <c:v>44974</c:v>
                </c:pt>
                <c:pt idx="47">
                  <c:v>44975</c:v>
                </c:pt>
                <c:pt idx="48">
                  <c:v>44976</c:v>
                </c:pt>
                <c:pt idx="49">
                  <c:v>44977</c:v>
                </c:pt>
                <c:pt idx="50">
                  <c:v>44978</c:v>
                </c:pt>
                <c:pt idx="51">
                  <c:v>44979</c:v>
                </c:pt>
                <c:pt idx="52">
                  <c:v>44980</c:v>
                </c:pt>
                <c:pt idx="53">
                  <c:v>44981</c:v>
                </c:pt>
                <c:pt idx="54">
                  <c:v>44982</c:v>
                </c:pt>
                <c:pt idx="55">
                  <c:v>44983</c:v>
                </c:pt>
                <c:pt idx="56">
                  <c:v>44984</c:v>
                </c:pt>
                <c:pt idx="57">
                  <c:v>44985</c:v>
                </c:pt>
                <c:pt idx="58">
                  <c:v>44986</c:v>
                </c:pt>
                <c:pt idx="59">
                  <c:v>44987</c:v>
                </c:pt>
                <c:pt idx="60">
                  <c:v>44988</c:v>
                </c:pt>
                <c:pt idx="61">
                  <c:v>44989</c:v>
                </c:pt>
                <c:pt idx="62">
                  <c:v>44990</c:v>
                </c:pt>
                <c:pt idx="63">
                  <c:v>44991</c:v>
                </c:pt>
                <c:pt idx="64">
                  <c:v>44992</c:v>
                </c:pt>
                <c:pt idx="65">
                  <c:v>44993</c:v>
                </c:pt>
                <c:pt idx="66">
                  <c:v>44994</c:v>
                </c:pt>
                <c:pt idx="67">
                  <c:v>44995</c:v>
                </c:pt>
                <c:pt idx="68">
                  <c:v>44996</c:v>
                </c:pt>
                <c:pt idx="69">
                  <c:v>44997</c:v>
                </c:pt>
                <c:pt idx="70">
                  <c:v>44998</c:v>
                </c:pt>
                <c:pt idx="71">
                  <c:v>44999</c:v>
                </c:pt>
                <c:pt idx="72">
                  <c:v>45000</c:v>
                </c:pt>
                <c:pt idx="73">
                  <c:v>45001</c:v>
                </c:pt>
                <c:pt idx="74">
                  <c:v>45002</c:v>
                </c:pt>
                <c:pt idx="75">
                  <c:v>45003</c:v>
                </c:pt>
                <c:pt idx="76">
                  <c:v>45004</c:v>
                </c:pt>
                <c:pt idx="77">
                  <c:v>45005</c:v>
                </c:pt>
                <c:pt idx="78">
                  <c:v>45006</c:v>
                </c:pt>
                <c:pt idx="79">
                  <c:v>45007</c:v>
                </c:pt>
                <c:pt idx="80">
                  <c:v>45008</c:v>
                </c:pt>
                <c:pt idx="81">
                  <c:v>45009</c:v>
                </c:pt>
                <c:pt idx="82">
                  <c:v>45010</c:v>
                </c:pt>
                <c:pt idx="83">
                  <c:v>45011</c:v>
                </c:pt>
                <c:pt idx="84">
                  <c:v>45012</c:v>
                </c:pt>
                <c:pt idx="85">
                  <c:v>45013</c:v>
                </c:pt>
                <c:pt idx="86">
                  <c:v>45014</c:v>
                </c:pt>
                <c:pt idx="87">
                  <c:v>45015</c:v>
                </c:pt>
                <c:pt idx="88">
                  <c:v>45016</c:v>
                </c:pt>
                <c:pt idx="89">
                  <c:v>45017</c:v>
                </c:pt>
                <c:pt idx="90">
                  <c:v>45018</c:v>
                </c:pt>
                <c:pt idx="91">
                  <c:v>45019</c:v>
                </c:pt>
                <c:pt idx="92">
                  <c:v>45020</c:v>
                </c:pt>
                <c:pt idx="93">
                  <c:v>45021</c:v>
                </c:pt>
                <c:pt idx="94">
                  <c:v>45022</c:v>
                </c:pt>
                <c:pt idx="95">
                  <c:v>45023</c:v>
                </c:pt>
                <c:pt idx="96">
                  <c:v>45024</c:v>
                </c:pt>
                <c:pt idx="97">
                  <c:v>45025</c:v>
                </c:pt>
                <c:pt idx="98">
                  <c:v>45026</c:v>
                </c:pt>
                <c:pt idx="99">
                  <c:v>45027</c:v>
                </c:pt>
                <c:pt idx="100">
                  <c:v>45028</c:v>
                </c:pt>
                <c:pt idx="101">
                  <c:v>45029</c:v>
                </c:pt>
                <c:pt idx="102">
                  <c:v>45030</c:v>
                </c:pt>
                <c:pt idx="103">
                  <c:v>45031</c:v>
                </c:pt>
                <c:pt idx="104">
                  <c:v>45032</c:v>
                </c:pt>
                <c:pt idx="105">
                  <c:v>45033</c:v>
                </c:pt>
                <c:pt idx="106">
                  <c:v>45034</c:v>
                </c:pt>
                <c:pt idx="107">
                  <c:v>45035</c:v>
                </c:pt>
                <c:pt idx="108">
                  <c:v>45036</c:v>
                </c:pt>
                <c:pt idx="109">
                  <c:v>45037</c:v>
                </c:pt>
                <c:pt idx="110">
                  <c:v>45038</c:v>
                </c:pt>
                <c:pt idx="111">
                  <c:v>45039</c:v>
                </c:pt>
                <c:pt idx="112">
                  <c:v>45040</c:v>
                </c:pt>
                <c:pt idx="113">
                  <c:v>45041</c:v>
                </c:pt>
                <c:pt idx="114">
                  <c:v>45042</c:v>
                </c:pt>
                <c:pt idx="115">
                  <c:v>45043</c:v>
                </c:pt>
                <c:pt idx="116">
                  <c:v>45044</c:v>
                </c:pt>
              </c:numCache>
            </c:numRef>
          </c:cat>
          <c:val>
            <c:numRef>
              <c:f>'задание 1_ТЗ-1'!$E$2:$E$118</c:f>
              <c:numCache>
                <c:formatCode>General</c:formatCode>
                <c:ptCount val="117"/>
                <c:pt idx="0">
                  <c:v>190</c:v>
                </c:pt>
                <c:pt idx="1">
                  <c:v>190</c:v>
                </c:pt>
                <c:pt idx="2">
                  <c:v>190</c:v>
                </c:pt>
                <c:pt idx="3">
                  <c:v>190</c:v>
                </c:pt>
                <c:pt idx="4">
                  <c:v>190</c:v>
                </c:pt>
                <c:pt idx="5">
                  <c:v>190</c:v>
                </c:pt>
                <c:pt idx="6">
                  <c:v>190</c:v>
                </c:pt>
                <c:pt idx="7">
                  <c:v>233</c:v>
                </c:pt>
                <c:pt idx="8">
                  <c:v>233</c:v>
                </c:pt>
                <c:pt idx="9">
                  <c:v>233</c:v>
                </c:pt>
                <c:pt idx="10">
                  <c:v>233</c:v>
                </c:pt>
                <c:pt idx="11">
                  <c:v>233</c:v>
                </c:pt>
                <c:pt idx="12">
                  <c:v>233</c:v>
                </c:pt>
                <c:pt idx="13">
                  <c:v>233</c:v>
                </c:pt>
                <c:pt idx="14">
                  <c:v>272</c:v>
                </c:pt>
                <c:pt idx="15">
                  <c:v>272</c:v>
                </c:pt>
                <c:pt idx="16">
                  <c:v>272</c:v>
                </c:pt>
                <c:pt idx="17">
                  <c:v>272</c:v>
                </c:pt>
                <c:pt idx="18">
                  <c:v>272</c:v>
                </c:pt>
                <c:pt idx="19">
                  <c:v>272</c:v>
                </c:pt>
                <c:pt idx="20">
                  <c:v>272</c:v>
                </c:pt>
                <c:pt idx="21">
                  <c:v>295</c:v>
                </c:pt>
                <c:pt idx="22">
                  <c:v>295</c:v>
                </c:pt>
                <c:pt idx="23">
                  <c:v>295</c:v>
                </c:pt>
                <c:pt idx="24">
                  <c:v>295</c:v>
                </c:pt>
                <c:pt idx="25">
                  <c:v>295</c:v>
                </c:pt>
                <c:pt idx="26">
                  <c:v>295</c:v>
                </c:pt>
                <c:pt idx="27">
                  <c:v>295</c:v>
                </c:pt>
                <c:pt idx="28">
                  <c:v>346</c:v>
                </c:pt>
                <c:pt idx="29">
                  <c:v>346</c:v>
                </c:pt>
                <c:pt idx="30">
                  <c:v>346</c:v>
                </c:pt>
                <c:pt idx="31">
                  <c:v>346</c:v>
                </c:pt>
                <c:pt idx="32">
                  <c:v>346</c:v>
                </c:pt>
                <c:pt idx="33">
                  <c:v>346</c:v>
                </c:pt>
                <c:pt idx="34">
                  <c:v>346</c:v>
                </c:pt>
                <c:pt idx="35">
                  <c:v>340</c:v>
                </c:pt>
                <c:pt idx="36">
                  <c:v>340</c:v>
                </c:pt>
                <c:pt idx="37">
                  <c:v>340</c:v>
                </c:pt>
                <c:pt idx="38">
                  <c:v>340</c:v>
                </c:pt>
                <c:pt idx="39">
                  <c:v>340</c:v>
                </c:pt>
                <c:pt idx="40">
                  <c:v>340</c:v>
                </c:pt>
                <c:pt idx="41">
                  <c:v>340</c:v>
                </c:pt>
                <c:pt idx="42">
                  <c:v>347</c:v>
                </c:pt>
                <c:pt idx="43">
                  <c:v>347</c:v>
                </c:pt>
                <c:pt idx="44">
                  <c:v>347</c:v>
                </c:pt>
                <c:pt idx="45">
                  <c:v>347</c:v>
                </c:pt>
                <c:pt idx="46">
                  <c:v>347</c:v>
                </c:pt>
                <c:pt idx="47">
                  <c:v>347</c:v>
                </c:pt>
                <c:pt idx="48">
                  <c:v>347</c:v>
                </c:pt>
                <c:pt idx="49">
                  <c:v>384</c:v>
                </c:pt>
                <c:pt idx="50">
                  <c:v>384</c:v>
                </c:pt>
                <c:pt idx="51">
                  <c:v>384</c:v>
                </c:pt>
                <c:pt idx="52">
                  <c:v>384</c:v>
                </c:pt>
                <c:pt idx="53">
                  <c:v>384</c:v>
                </c:pt>
                <c:pt idx="54">
                  <c:v>384</c:v>
                </c:pt>
                <c:pt idx="55">
                  <c:v>384</c:v>
                </c:pt>
                <c:pt idx="56">
                  <c:v>611</c:v>
                </c:pt>
                <c:pt idx="57">
                  <c:v>611</c:v>
                </c:pt>
                <c:pt idx="58">
                  <c:v>611</c:v>
                </c:pt>
                <c:pt idx="59">
                  <c:v>611</c:v>
                </c:pt>
                <c:pt idx="60">
                  <c:v>611</c:v>
                </c:pt>
                <c:pt idx="61">
                  <c:v>611</c:v>
                </c:pt>
                <c:pt idx="62">
                  <c:v>611</c:v>
                </c:pt>
                <c:pt idx="63">
                  <c:v>712</c:v>
                </c:pt>
                <c:pt idx="64">
                  <c:v>712</c:v>
                </c:pt>
                <c:pt idx="65">
                  <c:v>712</c:v>
                </c:pt>
                <c:pt idx="66">
                  <c:v>712</c:v>
                </c:pt>
                <c:pt idx="67">
                  <c:v>712</c:v>
                </c:pt>
                <c:pt idx="68">
                  <c:v>712</c:v>
                </c:pt>
                <c:pt idx="69">
                  <c:v>712</c:v>
                </c:pt>
                <c:pt idx="70">
                  <c:v>772</c:v>
                </c:pt>
                <c:pt idx="71">
                  <c:v>772</c:v>
                </c:pt>
                <c:pt idx="72">
                  <c:v>772</c:v>
                </c:pt>
                <c:pt idx="73">
                  <c:v>772</c:v>
                </c:pt>
                <c:pt idx="74">
                  <c:v>772</c:v>
                </c:pt>
                <c:pt idx="75">
                  <c:v>772</c:v>
                </c:pt>
                <c:pt idx="76">
                  <c:v>772</c:v>
                </c:pt>
                <c:pt idx="77">
                  <c:v>656</c:v>
                </c:pt>
                <c:pt idx="78">
                  <c:v>656</c:v>
                </c:pt>
                <c:pt idx="79">
                  <c:v>656</c:v>
                </c:pt>
                <c:pt idx="80">
                  <c:v>656</c:v>
                </c:pt>
                <c:pt idx="81">
                  <c:v>656</c:v>
                </c:pt>
                <c:pt idx="82">
                  <c:v>656</c:v>
                </c:pt>
                <c:pt idx="83">
                  <c:v>656</c:v>
                </c:pt>
                <c:pt idx="84">
                  <c:v>661</c:v>
                </c:pt>
                <c:pt idx="85">
                  <c:v>661</c:v>
                </c:pt>
                <c:pt idx="86">
                  <c:v>661</c:v>
                </c:pt>
                <c:pt idx="87">
                  <c:v>661</c:v>
                </c:pt>
                <c:pt idx="88">
                  <c:v>661</c:v>
                </c:pt>
                <c:pt idx="89">
                  <c:v>661</c:v>
                </c:pt>
                <c:pt idx="90">
                  <c:v>661</c:v>
                </c:pt>
                <c:pt idx="91">
                  <c:v>699</c:v>
                </c:pt>
                <c:pt idx="92">
                  <c:v>699</c:v>
                </c:pt>
                <c:pt idx="93">
                  <c:v>699</c:v>
                </c:pt>
                <c:pt idx="94">
                  <c:v>699</c:v>
                </c:pt>
                <c:pt idx="95">
                  <c:v>699</c:v>
                </c:pt>
                <c:pt idx="96">
                  <c:v>699</c:v>
                </c:pt>
                <c:pt idx="97">
                  <c:v>699</c:v>
                </c:pt>
                <c:pt idx="98">
                  <c:v>614</c:v>
                </c:pt>
                <c:pt idx="99">
                  <c:v>614</c:v>
                </c:pt>
                <c:pt idx="100">
                  <c:v>614</c:v>
                </c:pt>
                <c:pt idx="101">
                  <c:v>614</c:v>
                </c:pt>
                <c:pt idx="102">
                  <c:v>614</c:v>
                </c:pt>
                <c:pt idx="103">
                  <c:v>614</c:v>
                </c:pt>
                <c:pt idx="104">
                  <c:v>614</c:v>
                </c:pt>
                <c:pt idx="105">
                  <c:v>545</c:v>
                </c:pt>
                <c:pt idx="106">
                  <c:v>545</c:v>
                </c:pt>
                <c:pt idx="107">
                  <c:v>545</c:v>
                </c:pt>
                <c:pt idx="108">
                  <c:v>545</c:v>
                </c:pt>
                <c:pt idx="109">
                  <c:v>545</c:v>
                </c:pt>
                <c:pt idx="110">
                  <c:v>545</c:v>
                </c:pt>
                <c:pt idx="111">
                  <c:v>545</c:v>
                </c:pt>
                <c:pt idx="112">
                  <c:v>336</c:v>
                </c:pt>
                <c:pt idx="113">
                  <c:v>336</c:v>
                </c:pt>
                <c:pt idx="114">
                  <c:v>336</c:v>
                </c:pt>
                <c:pt idx="115">
                  <c:v>336</c:v>
                </c:pt>
                <c:pt idx="116">
                  <c:v>336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0B2-4E13-9C9D-2C4D51936164}"/>
            </c:ext>
          </c:extLst>
        </c:ser>
        <c:ser>
          <c:idx val="2"/>
          <c:order val="1"/>
          <c:tx>
            <c:strRef>
              <c:f>'задание 1_ТЗ-1'!$F$1</c:f>
              <c:strCache>
                <c:ptCount val="1"/>
                <c:pt idx="0">
                  <c:v>MAU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'задание 1_ТЗ-1'!$C$2:$C$118</c:f>
              <c:numCache>
                <c:formatCode>m/d/yyyy</c:formatCode>
                <c:ptCount val="117"/>
                <c:pt idx="0">
                  <c:v>44928</c:v>
                </c:pt>
                <c:pt idx="1">
                  <c:v>44929</c:v>
                </c:pt>
                <c:pt idx="2">
                  <c:v>44930</c:v>
                </c:pt>
                <c:pt idx="3">
                  <c:v>44931</c:v>
                </c:pt>
                <c:pt idx="4">
                  <c:v>44932</c:v>
                </c:pt>
                <c:pt idx="5">
                  <c:v>44933</c:v>
                </c:pt>
                <c:pt idx="6">
                  <c:v>44934</c:v>
                </c:pt>
                <c:pt idx="7">
                  <c:v>44935</c:v>
                </c:pt>
                <c:pt idx="8">
                  <c:v>44936</c:v>
                </c:pt>
                <c:pt idx="9">
                  <c:v>44937</c:v>
                </c:pt>
                <c:pt idx="10">
                  <c:v>44938</c:v>
                </c:pt>
                <c:pt idx="11">
                  <c:v>44939</c:v>
                </c:pt>
                <c:pt idx="12">
                  <c:v>44940</c:v>
                </c:pt>
                <c:pt idx="13">
                  <c:v>44941</c:v>
                </c:pt>
                <c:pt idx="14">
                  <c:v>44942</c:v>
                </c:pt>
                <c:pt idx="15">
                  <c:v>44943</c:v>
                </c:pt>
                <c:pt idx="16">
                  <c:v>44944</c:v>
                </c:pt>
                <c:pt idx="17">
                  <c:v>44945</c:v>
                </c:pt>
                <c:pt idx="18">
                  <c:v>44946</c:v>
                </c:pt>
                <c:pt idx="19">
                  <c:v>44947</c:v>
                </c:pt>
                <c:pt idx="20">
                  <c:v>44948</c:v>
                </c:pt>
                <c:pt idx="21">
                  <c:v>44949</c:v>
                </c:pt>
                <c:pt idx="22">
                  <c:v>44950</c:v>
                </c:pt>
                <c:pt idx="23">
                  <c:v>44951</c:v>
                </c:pt>
                <c:pt idx="24">
                  <c:v>44952</c:v>
                </c:pt>
                <c:pt idx="25">
                  <c:v>44953</c:v>
                </c:pt>
                <c:pt idx="26">
                  <c:v>44954</c:v>
                </c:pt>
                <c:pt idx="27">
                  <c:v>44955</c:v>
                </c:pt>
                <c:pt idx="28">
                  <c:v>44956</c:v>
                </c:pt>
                <c:pt idx="29">
                  <c:v>44957</c:v>
                </c:pt>
                <c:pt idx="30">
                  <c:v>44958</c:v>
                </c:pt>
                <c:pt idx="31">
                  <c:v>44959</c:v>
                </c:pt>
                <c:pt idx="32">
                  <c:v>44960</c:v>
                </c:pt>
                <c:pt idx="33">
                  <c:v>44961</c:v>
                </c:pt>
                <c:pt idx="34">
                  <c:v>44962</c:v>
                </c:pt>
                <c:pt idx="35">
                  <c:v>44963</c:v>
                </c:pt>
                <c:pt idx="36">
                  <c:v>44964</c:v>
                </c:pt>
                <c:pt idx="37">
                  <c:v>44965</c:v>
                </c:pt>
                <c:pt idx="38">
                  <c:v>44966</c:v>
                </c:pt>
                <c:pt idx="39">
                  <c:v>44967</c:v>
                </c:pt>
                <c:pt idx="40">
                  <c:v>44968</c:v>
                </c:pt>
                <c:pt idx="41">
                  <c:v>44969</c:v>
                </c:pt>
                <c:pt idx="42">
                  <c:v>44970</c:v>
                </c:pt>
                <c:pt idx="43">
                  <c:v>44971</c:v>
                </c:pt>
                <c:pt idx="44">
                  <c:v>44972</c:v>
                </c:pt>
                <c:pt idx="45">
                  <c:v>44973</c:v>
                </c:pt>
                <c:pt idx="46">
                  <c:v>44974</c:v>
                </c:pt>
                <c:pt idx="47">
                  <c:v>44975</c:v>
                </c:pt>
                <c:pt idx="48">
                  <c:v>44976</c:v>
                </c:pt>
                <c:pt idx="49">
                  <c:v>44977</c:v>
                </c:pt>
                <c:pt idx="50">
                  <c:v>44978</c:v>
                </c:pt>
                <c:pt idx="51">
                  <c:v>44979</c:v>
                </c:pt>
                <c:pt idx="52">
                  <c:v>44980</c:v>
                </c:pt>
                <c:pt idx="53">
                  <c:v>44981</c:v>
                </c:pt>
                <c:pt idx="54">
                  <c:v>44982</c:v>
                </c:pt>
                <c:pt idx="55">
                  <c:v>44983</c:v>
                </c:pt>
                <c:pt idx="56">
                  <c:v>44984</c:v>
                </c:pt>
                <c:pt idx="57">
                  <c:v>44985</c:v>
                </c:pt>
                <c:pt idx="58">
                  <c:v>44986</c:v>
                </c:pt>
                <c:pt idx="59">
                  <c:v>44987</c:v>
                </c:pt>
                <c:pt idx="60">
                  <c:v>44988</c:v>
                </c:pt>
                <c:pt idx="61">
                  <c:v>44989</c:v>
                </c:pt>
                <c:pt idx="62">
                  <c:v>44990</c:v>
                </c:pt>
                <c:pt idx="63">
                  <c:v>44991</c:v>
                </c:pt>
                <c:pt idx="64">
                  <c:v>44992</c:v>
                </c:pt>
                <c:pt idx="65">
                  <c:v>44993</c:v>
                </c:pt>
                <c:pt idx="66">
                  <c:v>44994</c:v>
                </c:pt>
                <c:pt idx="67">
                  <c:v>44995</c:v>
                </c:pt>
                <c:pt idx="68">
                  <c:v>44996</c:v>
                </c:pt>
                <c:pt idx="69">
                  <c:v>44997</c:v>
                </c:pt>
                <c:pt idx="70">
                  <c:v>44998</c:v>
                </c:pt>
                <c:pt idx="71">
                  <c:v>44999</c:v>
                </c:pt>
                <c:pt idx="72">
                  <c:v>45000</c:v>
                </c:pt>
                <c:pt idx="73">
                  <c:v>45001</c:v>
                </c:pt>
                <c:pt idx="74">
                  <c:v>45002</c:v>
                </c:pt>
                <c:pt idx="75">
                  <c:v>45003</c:v>
                </c:pt>
                <c:pt idx="76">
                  <c:v>45004</c:v>
                </c:pt>
                <c:pt idx="77">
                  <c:v>45005</c:v>
                </c:pt>
                <c:pt idx="78">
                  <c:v>45006</c:v>
                </c:pt>
                <c:pt idx="79">
                  <c:v>45007</c:v>
                </c:pt>
                <c:pt idx="80">
                  <c:v>45008</c:v>
                </c:pt>
                <c:pt idx="81">
                  <c:v>45009</c:v>
                </c:pt>
                <c:pt idx="82">
                  <c:v>45010</c:v>
                </c:pt>
                <c:pt idx="83">
                  <c:v>45011</c:v>
                </c:pt>
                <c:pt idx="84">
                  <c:v>45012</c:v>
                </c:pt>
                <c:pt idx="85">
                  <c:v>45013</c:v>
                </c:pt>
                <c:pt idx="86">
                  <c:v>45014</c:v>
                </c:pt>
                <c:pt idx="87">
                  <c:v>45015</c:v>
                </c:pt>
                <c:pt idx="88">
                  <c:v>45016</c:v>
                </c:pt>
                <c:pt idx="89">
                  <c:v>45017</c:v>
                </c:pt>
                <c:pt idx="90">
                  <c:v>45018</c:v>
                </c:pt>
                <c:pt idx="91">
                  <c:v>45019</c:v>
                </c:pt>
                <c:pt idx="92">
                  <c:v>45020</c:v>
                </c:pt>
                <c:pt idx="93">
                  <c:v>45021</c:v>
                </c:pt>
                <c:pt idx="94">
                  <c:v>45022</c:v>
                </c:pt>
                <c:pt idx="95">
                  <c:v>45023</c:v>
                </c:pt>
                <c:pt idx="96">
                  <c:v>45024</c:v>
                </c:pt>
                <c:pt idx="97">
                  <c:v>45025</c:v>
                </c:pt>
                <c:pt idx="98">
                  <c:v>45026</c:v>
                </c:pt>
                <c:pt idx="99">
                  <c:v>45027</c:v>
                </c:pt>
                <c:pt idx="100">
                  <c:v>45028</c:v>
                </c:pt>
                <c:pt idx="101">
                  <c:v>45029</c:v>
                </c:pt>
                <c:pt idx="102">
                  <c:v>45030</c:v>
                </c:pt>
                <c:pt idx="103">
                  <c:v>45031</c:v>
                </c:pt>
                <c:pt idx="104">
                  <c:v>45032</c:v>
                </c:pt>
                <c:pt idx="105">
                  <c:v>45033</c:v>
                </c:pt>
                <c:pt idx="106">
                  <c:v>45034</c:v>
                </c:pt>
                <c:pt idx="107">
                  <c:v>45035</c:v>
                </c:pt>
                <c:pt idx="108">
                  <c:v>45036</c:v>
                </c:pt>
                <c:pt idx="109">
                  <c:v>45037</c:v>
                </c:pt>
                <c:pt idx="110">
                  <c:v>45038</c:v>
                </c:pt>
                <c:pt idx="111">
                  <c:v>45039</c:v>
                </c:pt>
                <c:pt idx="112">
                  <c:v>45040</c:v>
                </c:pt>
                <c:pt idx="113">
                  <c:v>45041</c:v>
                </c:pt>
                <c:pt idx="114">
                  <c:v>45042</c:v>
                </c:pt>
                <c:pt idx="115">
                  <c:v>45043</c:v>
                </c:pt>
                <c:pt idx="116">
                  <c:v>45044</c:v>
                </c:pt>
              </c:numCache>
            </c:numRef>
          </c:cat>
          <c:val>
            <c:numRef>
              <c:f>'задание 1_ТЗ-1'!$F$2:$F$118</c:f>
              <c:numCache>
                <c:formatCode>General</c:formatCode>
                <c:ptCount val="117"/>
                <c:pt idx="0">
                  <c:v>528</c:v>
                </c:pt>
                <c:pt idx="1">
                  <c:v>528</c:v>
                </c:pt>
                <c:pt idx="2">
                  <c:v>528</c:v>
                </c:pt>
                <c:pt idx="3">
                  <c:v>528</c:v>
                </c:pt>
                <c:pt idx="4">
                  <c:v>528</c:v>
                </c:pt>
                <c:pt idx="5">
                  <c:v>528</c:v>
                </c:pt>
                <c:pt idx="6">
                  <c:v>528</c:v>
                </c:pt>
                <c:pt idx="7">
                  <c:v>528</c:v>
                </c:pt>
                <c:pt idx="8">
                  <c:v>528</c:v>
                </c:pt>
                <c:pt idx="9">
                  <c:v>528</c:v>
                </c:pt>
                <c:pt idx="10">
                  <c:v>528</c:v>
                </c:pt>
                <c:pt idx="11">
                  <c:v>528</c:v>
                </c:pt>
                <c:pt idx="12">
                  <c:v>528</c:v>
                </c:pt>
                <c:pt idx="13">
                  <c:v>528</c:v>
                </c:pt>
                <c:pt idx="14">
                  <c:v>528</c:v>
                </c:pt>
                <c:pt idx="15">
                  <c:v>528</c:v>
                </c:pt>
                <c:pt idx="16">
                  <c:v>528</c:v>
                </c:pt>
                <c:pt idx="17">
                  <c:v>528</c:v>
                </c:pt>
                <c:pt idx="18">
                  <c:v>528</c:v>
                </c:pt>
                <c:pt idx="19">
                  <c:v>528</c:v>
                </c:pt>
                <c:pt idx="20">
                  <c:v>528</c:v>
                </c:pt>
                <c:pt idx="21">
                  <c:v>528</c:v>
                </c:pt>
                <c:pt idx="22">
                  <c:v>528</c:v>
                </c:pt>
                <c:pt idx="23">
                  <c:v>528</c:v>
                </c:pt>
                <c:pt idx="24">
                  <c:v>528</c:v>
                </c:pt>
                <c:pt idx="25">
                  <c:v>528</c:v>
                </c:pt>
                <c:pt idx="26">
                  <c:v>528</c:v>
                </c:pt>
                <c:pt idx="27">
                  <c:v>528</c:v>
                </c:pt>
                <c:pt idx="28">
                  <c:v>528</c:v>
                </c:pt>
                <c:pt idx="29">
                  <c:v>528</c:v>
                </c:pt>
                <c:pt idx="30">
                  <c:v>696</c:v>
                </c:pt>
                <c:pt idx="31">
                  <c:v>696</c:v>
                </c:pt>
                <c:pt idx="32">
                  <c:v>696</c:v>
                </c:pt>
                <c:pt idx="33">
                  <c:v>696</c:v>
                </c:pt>
                <c:pt idx="34">
                  <c:v>696</c:v>
                </c:pt>
                <c:pt idx="35">
                  <c:v>696</c:v>
                </c:pt>
                <c:pt idx="36">
                  <c:v>696</c:v>
                </c:pt>
                <c:pt idx="37">
                  <c:v>696</c:v>
                </c:pt>
                <c:pt idx="38">
                  <c:v>696</c:v>
                </c:pt>
                <c:pt idx="39">
                  <c:v>696</c:v>
                </c:pt>
                <c:pt idx="40">
                  <c:v>696</c:v>
                </c:pt>
                <c:pt idx="41">
                  <c:v>696</c:v>
                </c:pt>
                <c:pt idx="42">
                  <c:v>696</c:v>
                </c:pt>
                <c:pt idx="43">
                  <c:v>696</c:v>
                </c:pt>
                <c:pt idx="44">
                  <c:v>696</c:v>
                </c:pt>
                <c:pt idx="45">
                  <c:v>696</c:v>
                </c:pt>
                <c:pt idx="46">
                  <c:v>696</c:v>
                </c:pt>
                <c:pt idx="47">
                  <c:v>696</c:v>
                </c:pt>
                <c:pt idx="48">
                  <c:v>696</c:v>
                </c:pt>
                <c:pt idx="49">
                  <c:v>696</c:v>
                </c:pt>
                <c:pt idx="50">
                  <c:v>696</c:v>
                </c:pt>
                <c:pt idx="51">
                  <c:v>696</c:v>
                </c:pt>
                <c:pt idx="52">
                  <c:v>696</c:v>
                </c:pt>
                <c:pt idx="53">
                  <c:v>696</c:v>
                </c:pt>
                <c:pt idx="54">
                  <c:v>696</c:v>
                </c:pt>
                <c:pt idx="55">
                  <c:v>696</c:v>
                </c:pt>
                <c:pt idx="56">
                  <c:v>696</c:v>
                </c:pt>
                <c:pt idx="57">
                  <c:v>696</c:v>
                </c:pt>
                <c:pt idx="58">
                  <c:v>1544</c:v>
                </c:pt>
                <c:pt idx="59">
                  <c:v>1544</c:v>
                </c:pt>
                <c:pt idx="60">
                  <c:v>1544</c:v>
                </c:pt>
                <c:pt idx="61">
                  <c:v>1544</c:v>
                </c:pt>
                <c:pt idx="62">
                  <c:v>1544</c:v>
                </c:pt>
                <c:pt idx="63">
                  <c:v>1544</c:v>
                </c:pt>
                <c:pt idx="64">
                  <c:v>1544</c:v>
                </c:pt>
                <c:pt idx="65">
                  <c:v>1544</c:v>
                </c:pt>
                <c:pt idx="66">
                  <c:v>1544</c:v>
                </c:pt>
                <c:pt idx="67">
                  <c:v>1544</c:v>
                </c:pt>
                <c:pt idx="68">
                  <c:v>1544</c:v>
                </c:pt>
                <c:pt idx="69">
                  <c:v>1544</c:v>
                </c:pt>
                <c:pt idx="70">
                  <c:v>1544</c:v>
                </c:pt>
                <c:pt idx="71">
                  <c:v>1544</c:v>
                </c:pt>
                <c:pt idx="72">
                  <c:v>1544</c:v>
                </c:pt>
                <c:pt idx="73">
                  <c:v>1544</c:v>
                </c:pt>
                <c:pt idx="74">
                  <c:v>1544</c:v>
                </c:pt>
                <c:pt idx="75">
                  <c:v>1544</c:v>
                </c:pt>
                <c:pt idx="76">
                  <c:v>1544</c:v>
                </c:pt>
                <c:pt idx="77">
                  <c:v>1544</c:v>
                </c:pt>
                <c:pt idx="78">
                  <c:v>1544</c:v>
                </c:pt>
                <c:pt idx="79">
                  <c:v>1544</c:v>
                </c:pt>
                <c:pt idx="80">
                  <c:v>1544</c:v>
                </c:pt>
                <c:pt idx="81">
                  <c:v>1544</c:v>
                </c:pt>
                <c:pt idx="82">
                  <c:v>1544</c:v>
                </c:pt>
                <c:pt idx="83">
                  <c:v>1544</c:v>
                </c:pt>
                <c:pt idx="84">
                  <c:v>1544</c:v>
                </c:pt>
                <c:pt idx="85">
                  <c:v>1544</c:v>
                </c:pt>
                <c:pt idx="86">
                  <c:v>1544</c:v>
                </c:pt>
                <c:pt idx="87">
                  <c:v>1544</c:v>
                </c:pt>
                <c:pt idx="88">
                  <c:v>1544</c:v>
                </c:pt>
                <c:pt idx="89">
                  <c:v>1014</c:v>
                </c:pt>
                <c:pt idx="90">
                  <c:v>1014</c:v>
                </c:pt>
                <c:pt idx="91">
                  <c:v>1014</c:v>
                </c:pt>
                <c:pt idx="92">
                  <c:v>1014</c:v>
                </c:pt>
                <c:pt idx="93">
                  <c:v>1014</c:v>
                </c:pt>
                <c:pt idx="94">
                  <c:v>1014</c:v>
                </c:pt>
                <c:pt idx="95">
                  <c:v>1014</c:v>
                </c:pt>
                <c:pt idx="96">
                  <c:v>1014</c:v>
                </c:pt>
                <c:pt idx="97">
                  <c:v>1014</c:v>
                </c:pt>
                <c:pt idx="98">
                  <c:v>1014</c:v>
                </c:pt>
                <c:pt idx="99">
                  <c:v>1014</c:v>
                </c:pt>
                <c:pt idx="100">
                  <c:v>1014</c:v>
                </c:pt>
                <c:pt idx="101">
                  <c:v>1014</c:v>
                </c:pt>
                <c:pt idx="102">
                  <c:v>1014</c:v>
                </c:pt>
                <c:pt idx="103">
                  <c:v>1014</c:v>
                </c:pt>
                <c:pt idx="104">
                  <c:v>1014</c:v>
                </c:pt>
                <c:pt idx="105">
                  <c:v>1014</c:v>
                </c:pt>
                <c:pt idx="106">
                  <c:v>1014</c:v>
                </c:pt>
                <c:pt idx="107">
                  <c:v>1014</c:v>
                </c:pt>
                <c:pt idx="108">
                  <c:v>1014</c:v>
                </c:pt>
                <c:pt idx="109">
                  <c:v>1014</c:v>
                </c:pt>
                <c:pt idx="110">
                  <c:v>1014</c:v>
                </c:pt>
                <c:pt idx="111">
                  <c:v>1014</c:v>
                </c:pt>
                <c:pt idx="112">
                  <c:v>1014</c:v>
                </c:pt>
                <c:pt idx="113">
                  <c:v>1014</c:v>
                </c:pt>
                <c:pt idx="114">
                  <c:v>1014</c:v>
                </c:pt>
                <c:pt idx="115">
                  <c:v>1014</c:v>
                </c:pt>
                <c:pt idx="116">
                  <c:v>1014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0B2-4E13-9C9D-2C4D519361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89847119"/>
        <c:axId val="1989847535"/>
      </c:lineChart>
      <c:lineChart>
        <c:grouping val="standard"/>
        <c:varyColors val="0"/>
        <c:ser>
          <c:idx val="0"/>
          <c:order val="2"/>
          <c:tx>
            <c:strRef>
              <c:f>'задание 1_ТЗ-1'!$D$1</c:f>
              <c:strCache>
                <c:ptCount val="1"/>
                <c:pt idx="0">
                  <c:v>DAU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'задание 1_ТЗ-1'!$C$2:$C$118</c:f>
              <c:numCache>
                <c:formatCode>m/d/yyyy</c:formatCode>
                <c:ptCount val="117"/>
                <c:pt idx="0">
                  <c:v>44928</c:v>
                </c:pt>
                <c:pt idx="1">
                  <c:v>44929</c:v>
                </c:pt>
                <c:pt idx="2">
                  <c:v>44930</c:v>
                </c:pt>
                <c:pt idx="3">
                  <c:v>44931</c:v>
                </c:pt>
                <c:pt idx="4">
                  <c:v>44932</c:v>
                </c:pt>
                <c:pt idx="5">
                  <c:v>44933</c:v>
                </c:pt>
                <c:pt idx="6">
                  <c:v>44934</c:v>
                </c:pt>
                <c:pt idx="7">
                  <c:v>44935</c:v>
                </c:pt>
                <c:pt idx="8">
                  <c:v>44936</c:v>
                </c:pt>
                <c:pt idx="9">
                  <c:v>44937</c:v>
                </c:pt>
                <c:pt idx="10">
                  <c:v>44938</c:v>
                </c:pt>
                <c:pt idx="11">
                  <c:v>44939</c:v>
                </c:pt>
                <c:pt idx="12">
                  <c:v>44940</c:v>
                </c:pt>
                <c:pt idx="13">
                  <c:v>44941</c:v>
                </c:pt>
                <c:pt idx="14">
                  <c:v>44942</c:v>
                </c:pt>
                <c:pt idx="15">
                  <c:v>44943</c:v>
                </c:pt>
                <c:pt idx="16">
                  <c:v>44944</c:v>
                </c:pt>
                <c:pt idx="17">
                  <c:v>44945</c:v>
                </c:pt>
                <c:pt idx="18">
                  <c:v>44946</c:v>
                </c:pt>
                <c:pt idx="19">
                  <c:v>44947</c:v>
                </c:pt>
                <c:pt idx="20">
                  <c:v>44948</c:v>
                </c:pt>
                <c:pt idx="21">
                  <c:v>44949</c:v>
                </c:pt>
                <c:pt idx="22">
                  <c:v>44950</c:v>
                </c:pt>
                <c:pt idx="23">
                  <c:v>44951</c:v>
                </c:pt>
                <c:pt idx="24">
                  <c:v>44952</c:v>
                </c:pt>
                <c:pt idx="25">
                  <c:v>44953</c:v>
                </c:pt>
                <c:pt idx="26">
                  <c:v>44954</c:v>
                </c:pt>
                <c:pt idx="27">
                  <c:v>44955</c:v>
                </c:pt>
                <c:pt idx="28">
                  <c:v>44956</c:v>
                </c:pt>
                <c:pt idx="29">
                  <c:v>44957</c:v>
                </c:pt>
                <c:pt idx="30">
                  <c:v>44958</c:v>
                </c:pt>
                <c:pt idx="31">
                  <c:v>44959</c:v>
                </c:pt>
                <c:pt idx="32">
                  <c:v>44960</c:v>
                </c:pt>
                <c:pt idx="33">
                  <c:v>44961</c:v>
                </c:pt>
                <c:pt idx="34">
                  <c:v>44962</c:v>
                </c:pt>
                <c:pt idx="35">
                  <c:v>44963</c:v>
                </c:pt>
                <c:pt idx="36">
                  <c:v>44964</c:v>
                </c:pt>
                <c:pt idx="37">
                  <c:v>44965</c:v>
                </c:pt>
                <c:pt idx="38">
                  <c:v>44966</c:v>
                </c:pt>
                <c:pt idx="39">
                  <c:v>44967</c:v>
                </c:pt>
                <c:pt idx="40">
                  <c:v>44968</c:v>
                </c:pt>
                <c:pt idx="41">
                  <c:v>44969</c:v>
                </c:pt>
                <c:pt idx="42">
                  <c:v>44970</c:v>
                </c:pt>
                <c:pt idx="43">
                  <c:v>44971</c:v>
                </c:pt>
                <c:pt idx="44">
                  <c:v>44972</c:v>
                </c:pt>
                <c:pt idx="45">
                  <c:v>44973</c:v>
                </c:pt>
                <c:pt idx="46">
                  <c:v>44974</c:v>
                </c:pt>
                <c:pt idx="47">
                  <c:v>44975</c:v>
                </c:pt>
                <c:pt idx="48">
                  <c:v>44976</c:v>
                </c:pt>
                <c:pt idx="49">
                  <c:v>44977</c:v>
                </c:pt>
                <c:pt idx="50">
                  <c:v>44978</c:v>
                </c:pt>
                <c:pt idx="51">
                  <c:v>44979</c:v>
                </c:pt>
                <c:pt idx="52">
                  <c:v>44980</c:v>
                </c:pt>
                <c:pt idx="53">
                  <c:v>44981</c:v>
                </c:pt>
                <c:pt idx="54">
                  <c:v>44982</c:v>
                </c:pt>
                <c:pt idx="55">
                  <c:v>44983</c:v>
                </c:pt>
                <c:pt idx="56">
                  <c:v>44984</c:v>
                </c:pt>
                <c:pt idx="57">
                  <c:v>44985</c:v>
                </c:pt>
                <c:pt idx="58">
                  <c:v>44986</c:v>
                </c:pt>
                <c:pt idx="59">
                  <c:v>44987</c:v>
                </c:pt>
                <c:pt idx="60">
                  <c:v>44988</c:v>
                </c:pt>
                <c:pt idx="61">
                  <c:v>44989</c:v>
                </c:pt>
                <c:pt idx="62">
                  <c:v>44990</c:v>
                </c:pt>
                <c:pt idx="63">
                  <c:v>44991</c:v>
                </c:pt>
                <c:pt idx="64">
                  <c:v>44992</c:v>
                </c:pt>
                <c:pt idx="65">
                  <c:v>44993</c:v>
                </c:pt>
                <c:pt idx="66">
                  <c:v>44994</c:v>
                </c:pt>
                <c:pt idx="67">
                  <c:v>44995</c:v>
                </c:pt>
                <c:pt idx="68">
                  <c:v>44996</c:v>
                </c:pt>
                <c:pt idx="69">
                  <c:v>44997</c:v>
                </c:pt>
                <c:pt idx="70">
                  <c:v>44998</c:v>
                </c:pt>
                <c:pt idx="71">
                  <c:v>44999</c:v>
                </c:pt>
                <c:pt idx="72">
                  <c:v>45000</c:v>
                </c:pt>
                <c:pt idx="73">
                  <c:v>45001</c:v>
                </c:pt>
                <c:pt idx="74">
                  <c:v>45002</c:v>
                </c:pt>
                <c:pt idx="75">
                  <c:v>45003</c:v>
                </c:pt>
                <c:pt idx="76">
                  <c:v>45004</c:v>
                </c:pt>
                <c:pt idx="77">
                  <c:v>45005</c:v>
                </c:pt>
                <c:pt idx="78">
                  <c:v>45006</c:v>
                </c:pt>
                <c:pt idx="79">
                  <c:v>45007</c:v>
                </c:pt>
                <c:pt idx="80">
                  <c:v>45008</c:v>
                </c:pt>
                <c:pt idx="81">
                  <c:v>45009</c:v>
                </c:pt>
                <c:pt idx="82">
                  <c:v>45010</c:v>
                </c:pt>
                <c:pt idx="83">
                  <c:v>45011</c:v>
                </c:pt>
                <c:pt idx="84">
                  <c:v>45012</c:v>
                </c:pt>
                <c:pt idx="85">
                  <c:v>45013</c:v>
                </c:pt>
                <c:pt idx="86">
                  <c:v>45014</c:v>
                </c:pt>
                <c:pt idx="87">
                  <c:v>45015</c:v>
                </c:pt>
                <c:pt idx="88">
                  <c:v>45016</c:v>
                </c:pt>
                <c:pt idx="89">
                  <c:v>45017</c:v>
                </c:pt>
                <c:pt idx="90">
                  <c:v>45018</c:v>
                </c:pt>
                <c:pt idx="91">
                  <c:v>45019</c:v>
                </c:pt>
                <c:pt idx="92">
                  <c:v>45020</c:v>
                </c:pt>
                <c:pt idx="93">
                  <c:v>45021</c:v>
                </c:pt>
                <c:pt idx="94">
                  <c:v>45022</c:v>
                </c:pt>
                <c:pt idx="95">
                  <c:v>45023</c:v>
                </c:pt>
                <c:pt idx="96">
                  <c:v>45024</c:v>
                </c:pt>
                <c:pt idx="97">
                  <c:v>45025</c:v>
                </c:pt>
                <c:pt idx="98">
                  <c:v>45026</c:v>
                </c:pt>
                <c:pt idx="99">
                  <c:v>45027</c:v>
                </c:pt>
                <c:pt idx="100">
                  <c:v>45028</c:v>
                </c:pt>
                <c:pt idx="101">
                  <c:v>45029</c:v>
                </c:pt>
                <c:pt idx="102">
                  <c:v>45030</c:v>
                </c:pt>
                <c:pt idx="103">
                  <c:v>45031</c:v>
                </c:pt>
                <c:pt idx="104">
                  <c:v>45032</c:v>
                </c:pt>
                <c:pt idx="105">
                  <c:v>45033</c:v>
                </c:pt>
                <c:pt idx="106">
                  <c:v>45034</c:v>
                </c:pt>
                <c:pt idx="107">
                  <c:v>45035</c:v>
                </c:pt>
                <c:pt idx="108">
                  <c:v>45036</c:v>
                </c:pt>
                <c:pt idx="109">
                  <c:v>45037</c:v>
                </c:pt>
                <c:pt idx="110">
                  <c:v>45038</c:v>
                </c:pt>
                <c:pt idx="111">
                  <c:v>45039</c:v>
                </c:pt>
                <c:pt idx="112">
                  <c:v>45040</c:v>
                </c:pt>
                <c:pt idx="113">
                  <c:v>45041</c:v>
                </c:pt>
                <c:pt idx="114">
                  <c:v>45042</c:v>
                </c:pt>
                <c:pt idx="115">
                  <c:v>45043</c:v>
                </c:pt>
                <c:pt idx="116">
                  <c:v>45044</c:v>
                </c:pt>
              </c:numCache>
            </c:numRef>
          </c:cat>
          <c:val>
            <c:numRef>
              <c:f>'задание 1_ТЗ-1'!$D$2:$D$118</c:f>
              <c:numCache>
                <c:formatCode>General</c:formatCode>
                <c:ptCount val="117"/>
                <c:pt idx="0">
                  <c:v>35</c:v>
                </c:pt>
                <c:pt idx="1">
                  <c:v>40</c:v>
                </c:pt>
                <c:pt idx="2">
                  <c:v>46</c:v>
                </c:pt>
                <c:pt idx="3">
                  <c:v>36</c:v>
                </c:pt>
                <c:pt idx="4">
                  <c:v>46</c:v>
                </c:pt>
                <c:pt idx="5">
                  <c:v>35</c:v>
                </c:pt>
                <c:pt idx="6">
                  <c:v>53</c:v>
                </c:pt>
                <c:pt idx="7">
                  <c:v>53</c:v>
                </c:pt>
                <c:pt idx="8">
                  <c:v>52</c:v>
                </c:pt>
                <c:pt idx="9">
                  <c:v>65</c:v>
                </c:pt>
                <c:pt idx="10">
                  <c:v>52</c:v>
                </c:pt>
                <c:pt idx="11">
                  <c:v>62</c:v>
                </c:pt>
                <c:pt idx="12">
                  <c:v>77</c:v>
                </c:pt>
                <c:pt idx="13">
                  <c:v>61</c:v>
                </c:pt>
                <c:pt idx="14">
                  <c:v>70</c:v>
                </c:pt>
                <c:pt idx="15">
                  <c:v>66</c:v>
                </c:pt>
                <c:pt idx="16">
                  <c:v>73</c:v>
                </c:pt>
                <c:pt idx="17">
                  <c:v>73</c:v>
                </c:pt>
                <c:pt idx="18">
                  <c:v>80</c:v>
                </c:pt>
                <c:pt idx="19">
                  <c:v>75</c:v>
                </c:pt>
                <c:pt idx="20">
                  <c:v>90</c:v>
                </c:pt>
                <c:pt idx="21">
                  <c:v>78</c:v>
                </c:pt>
                <c:pt idx="22">
                  <c:v>90</c:v>
                </c:pt>
                <c:pt idx="23">
                  <c:v>88</c:v>
                </c:pt>
                <c:pt idx="24">
                  <c:v>83</c:v>
                </c:pt>
                <c:pt idx="25">
                  <c:v>92</c:v>
                </c:pt>
                <c:pt idx="26">
                  <c:v>99</c:v>
                </c:pt>
                <c:pt idx="27">
                  <c:v>93</c:v>
                </c:pt>
                <c:pt idx="28">
                  <c:v>115</c:v>
                </c:pt>
                <c:pt idx="29">
                  <c:v>108</c:v>
                </c:pt>
                <c:pt idx="30">
                  <c:v>112</c:v>
                </c:pt>
                <c:pt idx="31">
                  <c:v>86</c:v>
                </c:pt>
                <c:pt idx="32">
                  <c:v>98</c:v>
                </c:pt>
                <c:pt idx="33">
                  <c:v>100</c:v>
                </c:pt>
                <c:pt idx="34">
                  <c:v>95</c:v>
                </c:pt>
                <c:pt idx="35">
                  <c:v>98</c:v>
                </c:pt>
                <c:pt idx="36">
                  <c:v>90</c:v>
                </c:pt>
                <c:pt idx="37">
                  <c:v>107</c:v>
                </c:pt>
                <c:pt idx="38">
                  <c:v>101</c:v>
                </c:pt>
                <c:pt idx="39">
                  <c:v>104</c:v>
                </c:pt>
                <c:pt idx="40">
                  <c:v>98</c:v>
                </c:pt>
                <c:pt idx="41">
                  <c:v>101</c:v>
                </c:pt>
                <c:pt idx="42">
                  <c:v>94</c:v>
                </c:pt>
                <c:pt idx="43">
                  <c:v>108</c:v>
                </c:pt>
                <c:pt idx="44">
                  <c:v>103</c:v>
                </c:pt>
                <c:pt idx="45">
                  <c:v>95</c:v>
                </c:pt>
                <c:pt idx="46">
                  <c:v>107</c:v>
                </c:pt>
                <c:pt idx="47">
                  <c:v>116</c:v>
                </c:pt>
                <c:pt idx="48">
                  <c:v>109</c:v>
                </c:pt>
                <c:pt idx="49">
                  <c:v>84</c:v>
                </c:pt>
                <c:pt idx="50">
                  <c:v>98</c:v>
                </c:pt>
                <c:pt idx="51">
                  <c:v>115</c:v>
                </c:pt>
                <c:pt idx="52">
                  <c:v>95</c:v>
                </c:pt>
                <c:pt idx="53">
                  <c:v>106</c:v>
                </c:pt>
                <c:pt idx="54">
                  <c:v>118</c:v>
                </c:pt>
                <c:pt idx="55">
                  <c:v>127</c:v>
                </c:pt>
                <c:pt idx="56">
                  <c:v>104</c:v>
                </c:pt>
                <c:pt idx="57">
                  <c:v>131</c:v>
                </c:pt>
                <c:pt idx="58">
                  <c:v>130</c:v>
                </c:pt>
                <c:pt idx="59">
                  <c:v>138</c:v>
                </c:pt>
                <c:pt idx="60">
                  <c:v>167</c:v>
                </c:pt>
                <c:pt idx="61">
                  <c:v>170</c:v>
                </c:pt>
                <c:pt idx="62">
                  <c:v>165</c:v>
                </c:pt>
                <c:pt idx="63">
                  <c:v>149</c:v>
                </c:pt>
                <c:pt idx="64">
                  <c:v>151</c:v>
                </c:pt>
                <c:pt idx="65">
                  <c:v>173</c:v>
                </c:pt>
                <c:pt idx="66">
                  <c:v>150</c:v>
                </c:pt>
                <c:pt idx="67">
                  <c:v>162</c:v>
                </c:pt>
                <c:pt idx="68">
                  <c:v>175</c:v>
                </c:pt>
                <c:pt idx="69">
                  <c:v>176</c:v>
                </c:pt>
                <c:pt idx="70">
                  <c:v>180</c:v>
                </c:pt>
                <c:pt idx="71">
                  <c:v>168</c:v>
                </c:pt>
                <c:pt idx="72">
                  <c:v>185</c:v>
                </c:pt>
                <c:pt idx="73">
                  <c:v>181</c:v>
                </c:pt>
                <c:pt idx="74">
                  <c:v>172</c:v>
                </c:pt>
                <c:pt idx="75">
                  <c:v>187</c:v>
                </c:pt>
                <c:pt idx="76">
                  <c:v>218</c:v>
                </c:pt>
                <c:pt idx="77">
                  <c:v>184</c:v>
                </c:pt>
                <c:pt idx="78">
                  <c:v>194</c:v>
                </c:pt>
                <c:pt idx="79">
                  <c:v>131</c:v>
                </c:pt>
                <c:pt idx="80">
                  <c:v>176</c:v>
                </c:pt>
                <c:pt idx="81">
                  <c:v>136</c:v>
                </c:pt>
                <c:pt idx="82">
                  <c:v>153</c:v>
                </c:pt>
                <c:pt idx="83">
                  <c:v>159</c:v>
                </c:pt>
                <c:pt idx="84">
                  <c:v>143</c:v>
                </c:pt>
                <c:pt idx="85">
                  <c:v>156</c:v>
                </c:pt>
                <c:pt idx="86">
                  <c:v>151</c:v>
                </c:pt>
                <c:pt idx="87">
                  <c:v>148</c:v>
                </c:pt>
                <c:pt idx="88">
                  <c:v>184</c:v>
                </c:pt>
                <c:pt idx="89">
                  <c:v>204</c:v>
                </c:pt>
                <c:pt idx="90">
                  <c:v>215</c:v>
                </c:pt>
                <c:pt idx="91">
                  <c:v>198</c:v>
                </c:pt>
                <c:pt idx="92">
                  <c:v>199</c:v>
                </c:pt>
                <c:pt idx="93">
                  <c:v>188</c:v>
                </c:pt>
                <c:pt idx="94">
                  <c:v>197</c:v>
                </c:pt>
                <c:pt idx="95">
                  <c:v>192</c:v>
                </c:pt>
                <c:pt idx="96">
                  <c:v>200</c:v>
                </c:pt>
                <c:pt idx="97">
                  <c:v>192</c:v>
                </c:pt>
                <c:pt idx="98">
                  <c:v>172</c:v>
                </c:pt>
                <c:pt idx="99">
                  <c:v>160</c:v>
                </c:pt>
                <c:pt idx="100">
                  <c:v>168</c:v>
                </c:pt>
                <c:pt idx="101">
                  <c:v>171</c:v>
                </c:pt>
                <c:pt idx="102">
                  <c:v>154</c:v>
                </c:pt>
                <c:pt idx="103">
                  <c:v>146</c:v>
                </c:pt>
                <c:pt idx="104">
                  <c:v>166</c:v>
                </c:pt>
                <c:pt idx="105">
                  <c:v>134</c:v>
                </c:pt>
                <c:pt idx="106">
                  <c:v>149</c:v>
                </c:pt>
                <c:pt idx="107">
                  <c:v>132</c:v>
                </c:pt>
                <c:pt idx="108">
                  <c:v>131</c:v>
                </c:pt>
                <c:pt idx="109">
                  <c:v>104</c:v>
                </c:pt>
                <c:pt idx="110">
                  <c:v>105</c:v>
                </c:pt>
                <c:pt idx="111">
                  <c:v>105</c:v>
                </c:pt>
                <c:pt idx="112">
                  <c:v>90</c:v>
                </c:pt>
                <c:pt idx="113">
                  <c:v>101</c:v>
                </c:pt>
                <c:pt idx="114">
                  <c:v>92</c:v>
                </c:pt>
                <c:pt idx="115">
                  <c:v>68</c:v>
                </c:pt>
                <c:pt idx="116">
                  <c:v>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0B2-4E13-9C9D-2C4D519361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47899855"/>
        <c:axId val="347899023"/>
      </c:lineChart>
      <c:dateAx>
        <c:axId val="198984711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89847535"/>
        <c:crosses val="autoZero"/>
        <c:auto val="1"/>
        <c:lblOffset val="100"/>
        <c:baseTimeUnit val="days"/>
      </c:dateAx>
      <c:valAx>
        <c:axId val="1989847535"/>
        <c:scaling>
          <c:orientation val="minMax"/>
          <c:max val="1600"/>
          <c:min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для </a:t>
                </a:r>
                <a:r>
                  <a:rPr lang="en-US"/>
                  <a:t>WAU </a:t>
                </a:r>
                <a:r>
                  <a:rPr lang="ru-RU"/>
                  <a:t>и </a:t>
                </a:r>
                <a:r>
                  <a:rPr lang="en-US"/>
                  <a:t>MAU</a:t>
                </a:r>
                <a:endParaRPr lang="ru-R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89847119"/>
        <c:crosses val="autoZero"/>
        <c:crossBetween val="between"/>
      </c:valAx>
      <c:valAx>
        <c:axId val="347899023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для</a:t>
                </a:r>
                <a:r>
                  <a:rPr lang="ru-RU" baseline="0"/>
                  <a:t> </a:t>
                </a:r>
                <a:r>
                  <a:rPr lang="en-US" baseline="0"/>
                  <a:t>DAU</a:t>
                </a:r>
                <a:endParaRPr lang="ru-R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47899855"/>
        <c:crosses val="max"/>
        <c:crossBetween val="between"/>
      </c:valAx>
      <c:dateAx>
        <c:axId val="347899855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347899023"/>
        <c:crosses val="autoZero"/>
        <c:auto val="1"/>
        <c:lblOffset val="100"/>
        <c:baseTimeUnit val="days"/>
        <c:majorUnit val="1"/>
        <c:minorUnit val="1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Фактор липучести за неделю /</a:t>
            </a:r>
            <a:r>
              <a:rPr lang="ru-RU" b="1" baseline="0" dirty="0"/>
              <a:t> месяц</a:t>
            </a:r>
            <a:endParaRPr lang="ru-RU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'задание 1_ТЗ-1'!$G$1</c:f>
              <c:strCache>
                <c:ptCount val="1"/>
                <c:pt idx="0">
                  <c:v>SF (week)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'задание 1_ТЗ-1'!$C$2:$C$118</c:f>
              <c:numCache>
                <c:formatCode>m/d/yyyy</c:formatCode>
                <c:ptCount val="117"/>
                <c:pt idx="0">
                  <c:v>44928</c:v>
                </c:pt>
                <c:pt idx="1">
                  <c:v>44929</c:v>
                </c:pt>
                <c:pt idx="2">
                  <c:v>44930</c:v>
                </c:pt>
                <c:pt idx="3">
                  <c:v>44931</c:v>
                </c:pt>
                <c:pt idx="4">
                  <c:v>44932</c:v>
                </c:pt>
                <c:pt idx="5">
                  <c:v>44933</c:v>
                </c:pt>
                <c:pt idx="6">
                  <c:v>44934</c:v>
                </c:pt>
                <c:pt idx="7">
                  <c:v>44935</c:v>
                </c:pt>
                <c:pt idx="8">
                  <c:v>44936</c:v>
                </c:pt>
                <c:pt idx="9">
                  <c:v>44937</c:v>
                </c:pt>
                <c:pt idx="10">
                  <c:v>44938</c:v>
                </c:pt>
                <c:pt idx="11">
                  <c:v>44939</c:v>
                </c:pt>
                <c:pt idx="12">
                  <c:v>44940</c:v>
                </c:pt>
                <c:pt idx="13">
                  <c:v>44941</c:v>
                </c:pt>
                <c:pt idx="14">
                  <c:v>44942</c:v>
                </c:pt>
                <c:pt idx="15">
                  <c:v>44943</c:v>
                </c:pt>
                <c:pt idx="16">
                  <c:v>44944</c:v>
                </c:pt>
                <c:pt idx="17">
                  <c:v>44945</c:v>
                </c:pt>
                <c:pt idx="18">
                  <c:v>44946</c:v>
                </c:pt>
                <c:pt idx="19">
                  <c:v>44947</c:v>
                </c:pt>
                <c:pt idx="20">
                  <c:v>44948</c:v>
                </c:pt>
                <c:pt idx="21">
                  <c:v>44949</c:v>
                </c:pt>
                <c:pt idx="22">
                  <c:v>44950</c:v>
                </c:pt>
                <c:pt idx="23">
                  <c:v>44951</c:v>
                </c:pt>
                <c:pt idx="24">
                  <c:v>44952</c:v>
                </c:pt>
                <c:pt idx="25">
                  <c:v>44953</c:v>
                </c:pt>
                <c:pt idx="26">
                  <c:v>44954</c:v>
                </c:pt>
                <c:pt idx="27">
                  <c:v>44955</c:v>
                </c:pt>
                <c:pt idx="28">
                  <c:v>44956</c:v>
                </c:pt>
                <c:pt idx="29">
                  <c:v>44957</c:v>
                </c:pt>
                <c:pt idx="30">
                  <c:v>44958</c:v>
                </c:pt>
                <c:pt idx="31">
                  <c:v>44959</c:v>
                </c:pt>
                <c:pt idx="32">
                  <c:v>44960</c:v>
                </c:pt>
                <c:pt idx="33">
                  <c:v>44961</c:v>
                </c:pt>
                <c:pt idx="34">
                  <c:v>44962</c:v>
                </c:pt>
                <c:pt idx="35">
                  <c:v>44963</c:v>
                </c:pt>
                <c:pt idx="36">
                  <c:v>44964</c:v>
                </c:pt>
                <c:pt idx="37">
                  <c:v>44965</c:v>
                </c:pt>
                <c:pt idx="38">
                  <c:v>44966</c:v>
                </c:pt>
                <c:pt idx="39">
                  <c:v>44967</c:v>
                </c:pt>
                <c:pt idx="40">
                  <c:v>44968</c:v>
                </c:pt>
                <c:pt idx="41">
                  <c:v>44969</c:v>
                </c:pt>
                <c:pt idx="42">
                  <c:v>44970</c:v>
                </c:pt>
                <c:pt idx="43">
                  <c:v>44971</c:v>
                </c:pt>
                <c:pt idx="44">
                  <c:v>44972</c:v>
                </c:pt>
                <c:pt idx="45">
                  <c:v>44973</c:v>
                </c:pt>
                <c:pt idx="46">
                  <c:v>44974</c:v>
                </c:pt>
                <c:pt idx="47">
                  <c:v>44975</c:v>
                </c:pt>
                <c:pt idx="48">
                  <c:v>44976</c:v>
                </c:pt>
                <c:pt idx="49">
                  <c:v>44977</c:v>
                </c:pt>
                <c:pt idx="50">
                  <c:v>44978</c:v>
                </c:pt>
                <c:pt idx="51">
                  <c:v>44979</c:v>
                </c:pt>
                <c:pt idx="52">
                  <c:v>44980</c:v>
                </c:pt>
                <c:pt idx="53">
                  <c:v>44981</c:v>
                </c:pt>
                <c:pt idx="54">
                  <c:v>44982</c:v>
                </c:pt>
                <c:pt idx="55">
                  <c:v>44983</c:v>
                </c:pt>
                <c:pt idx="56">
                  <c:v>44984</c:v>
                </c:pt>
                <c:pt idx="57">
                  <c:v>44985</c:v>
                </c:pt>
                <c:pt idx="58">
                  <c:v>44986</c:v>
                </c:pt>
                <c:pt idx="59">
                  <c:v>44987</c:v>
                </c:pt>
                <c:pt idx="60">
                  <c:v>44988</c:v>
                </c:pt>
                <c:pt idx="61">
                  <c:v>44989</c:v>
                </c:pt>
                <c:pt idx="62">
                  <c:v>44990</c:v>
                </c:pt>
                <c:pt idx="63">
                  <c:v>44991</c:v>
                </c:pt>
                <c:pt idx="64">
                  <c:v>44992</c:v>
                </c:pt>
                <c:pt idx="65">
                  <c:v>44993</c:v>
                </c:pt>
                <c:pt idx="66">
                  <c:v>44994</c:v>
                </c:pt>
                <c:pt idx="67">
                  <c:v>44995</c:v>
                </c:pt>
                <c:pt idx="68">
                  <c:v>44996</c:v>
                </c:pt>
                <c:pt idx="69">
                  <c:v>44997</c:v>
                </c:pt>
                <c:pt idx="70">
                  <c:v>44998</c:v>
                </c:pt>
                <c:pt idx="71">
                  <c:v>44999</c:v>
                </c:pt>
                <c:pt idx="72">
                  <c:v>45000</c:v>
                </c:pt>
                <c:pt idx="73">
                  <c:v>45001</c:v>
                </c:pt>
                <c:pt idx="74">
                  <c:v>45002</c:v>
                </c:pt>
                <c:pt idx="75">
                  <c:v>45003</c:v>
                </c:pt>
                <c:pt idx="76">
                  <c:v>45004</c:v>
                </c:pt>
                <c:pt idx="77">
                  <c:v>45005</c:v>
                </c:pt>
                <c:pt idx="78">
                  <c:v>45006</c:v>
                </c:pt>
                <c:pt idx="79">
                  <c:v>45007</c:v>
                </c:pt>
                <c:pt idx="80">
                  <c:v>45008</c:v>
                </c:pt>
                <c:pt idx="81">
                  <c:v>45009</c:v>
                </c:pt>
                <c:pt idx="82">
                  <c:v>45010</c:v>
                </c:pt>
                <c:pt idx="83">
                  <c:v>45011</c:v>
                </c:pt>
                <c:pt idx="84">
                  <c:v>45012</c:v>
                </c:pt>
                <c:pt idx="85">
                  <c:v>45013</c:v>
                </c:pt>
                <c:pt idx="86">
                  <c:v>45014</c:v>
                </c:pt>
                <c:pt idx="87">
                  <c:v>45015</c:v>
                </c:pt>
                <c:pt idx="88">
                  <c:v>45016</c:v>
                </c:pt>
                <c:pt idx="89">
                  <c:v>45017</c:v>
                </c:pt>
                <c:pt idx="90">
                  <c:v>45018</c:v>
                </c:pt>
                <c:pt idx="91">
                  <c:v>45019</c:v>
                </c:pt>
                <c:pt idx="92">
                  <c:v>45020</c:v>
                </c:pt>
                <c:pt idx="93">
                  <c:v>45021</c:v>
                </c:pt>
                <c:pt idx="94">
                  <c:v>45022</c:v>
                </c:pt>
                <c:pt idx="95">
                  <c:v>45023</c:v>
                </c:pt>
                <c:pt idx="96">
                  <c:v>45024</c:v>
                </c:pt>
                <c:pt idx="97">
                  <c:v>45025</c:v>
                </c:pt>
                <c:pt idx="98">
                  <c:v>45026</c:v>
                </c:pt>
                <c:pt idx="99">
                  <c:v>45027</c:v>
                </c:pt>
                <c:pt idx="100">
                  <c:v>45028</c:v>
                </c:pt>
                <c:pt idx="101">
                  <c:v>45029</c:v>
                </c:pt>
                <c:pt idx="102">
                  <c:v>45030</c:v>
                </c:pt>
                <c:pt idx="103">
                  <c:v>45031</c:v>
                </c:pt>
                <c:pt idx="104">
                  <c:v>45032</c:v>
                </c:pt>
                <c:pt idx="105">
                  <c:v>45033</c:v>
                </c:pt>
                <c:pt idx="106">
                  <c:v>45034</c:v>
                </c:pt>
                <c:pt idx="107">
                  <c:v>45035</c:v>
                </c:pt>
                <c:pt idx="108">
                  <c:v>45036</c:v>
                </c:pt>
                <c:pt idx="109">
                  <c:v>45037</c:v>
                </c:pt>
                <c:pt idx="110">
                  <c:v>45038</c:v>
                </c:pt>
                <c:pt idx="111">
                  <c:v>45039</c:v>
                </c:pt>
                <c:pt idx="112">
                  <c:v>45040</c:v>
                </c:pt>
                <c:pt idx="113">
                  <c:v>45041</c:v>
                </c:pt>
                <c:pt idx="114">
                  <c:v>45042</c:v>
                </c:pt>
                <c:pt idx="115">
                  <c:v>45043</c:v>
                </c:pt>
                <c:pt idx="116">
                  <c:v>45044</c:v>
                </c:pt>
              </c:numCache>
            </c:numRef>
          </c:cat>
          <c:val>
            <c:numRef>
              <c:f>'задание 1_ТЗ-1'!$G$2:$G$118</c:f>
              <c:numCache>
                <c:formatCode>0.00</c:formatCode>
                <c:ptCount val="117"/>
                <c:pt idx="0">
                  <c:v>0.18421052631578946</c:v>
                </c:pt>
                <c:pt idx="1">
                  <c:v>0.21052631578947367</c:v>
                </c:pt>
                <c:pt idx="2">
                  <c:v>0.24210526315789474</c:v>
                </c:pt>
                <c:pt idx="3">
                  <c:v>0.18947368421052632</c:v>
                </c:pt>
                <c:pt idx="4">
                  <c:v>0.24210526315789474</c:v>
                </c:pt>
                <c:pt idx="5">
                  <c:v>0.18421052631578946</c:v>
                </c:pt>
                <c:pt idx="6">
                  <c:v>0.27894736842105261</c:v>
                </c:pt>
                <c:pt idx="7">
                  <c:v>0.22746781115879827</c:v>
                </c:pt>
                <c:pt idx="8">
                  <c:v>0.22317596566523606</c:v>
                </c:pt>
                <c:pt idx="9">
                  <c:v>0.27896995708154504</c:v>
                </c:pt>
                <c:pt idx="10">
                  <c:v>0.22317596566523606</c:v>
                </c:pt>
                <c:pt idx="11">
                  <c:v>0.26609442060085836</c:v>
                </c:pt>
                <c:pt idx="12">
                  <c:v>0.33047210300429186</c:v>
                </c:pt>
                <c:pt idx="13">
                  <c:v>0.26180257510729615</c:v>
                </c:pt>
                <c:pt idx="14">
                  <c:v>0.25735294117647056</c:v>
                </c:pt>
                <c:pt idx="15">
                  <c:v>0.24264705882352941</c:v>
                </c:pt>
                <c:pt idx="16">
                  <c:v>0.26838235294117646</c:v>
                </c:pt>
                <c:pt idx="17">
                  <c:v>0.26838235294117646</c:v>
                </c:pt>
                <c:pt idx="18">
                  <c:v>0.29411764705882354</c:v>
                </c:pt>
                <c:pt idx="19">
                  <c:v>0.27573529411764708</c:v>
                </c:pt>
                <c:pt idx="20">
                  <c:v>0.33088235294117646</c:v>
                </c:pt>
                <c:pt idx="21">
                  <c:v>0.26440677966101694</c:v>
                </c:pt>
                <c:pt idx="22">
                  <c:v>0.30508474576271188</c:v>
                </c:pt>
                <c:pt idx="23">
                  <c:v>0.29830508474576273</c:v>
                </c:pt>
                <c:pt idx="24">
                  <c:v>0.28135593220338984</c:v>
                </c:pt>
                <c:pt idx="25">
                  <c:v>0.31186440677966104</c:v>
                </c:pt>
                <c:pt idx="26">
                  <c:v>0.33559322033898303</c:v>
                </c:pt>
                <c:pt idx="27">
                  <c:v>0.31525423728813562</c:v>
                </c:pt>
                <c:pt idx="28">
                  <c:v>0.33236994219653176</c:v>
                </c:pt>
                <c:pt idx="29">
                  <c:v>0.31213872832369943</c:v>
                </c:pt>
                <c:pt idx="30">
                  <c:v>0.32369942196531792</c:v>
                </c:pt>
                <c:pt idx="31">
                  <c:v>0.24855491329479767</c:v>
                </c:pt>
                <c:pt idx="32">
                  <c:v>0.2832369942196532</c:v>
                </c:pt>
                <c:pt idx="33">
                  <c:v>0.28901734104046245</c:v>
                </c:pt>
                <c:pt idx="34">
                  <c:v>0.27456647398843931</c:v>
                </c:pt>
                <c:pt idx="35">
                  <c:v>0.28823529411764703</c:v>
                </c:pt>
                <c:pt idx="36">
                  <c:v>0.26470588235294118</c:v>
                </c:pt>
                <c:pt idx="37">
                  <c:v>0.31470588235294117</c:v>
                </c:pt>
                <c:pt idx="38">
                  <c:v>0.29705882352941176</c:v>
                </c:pt>
                <c:pt idx="39">
                  <c:v>0.30588235294117649</c:v>
                </c:pt>
                <c:pt idx="40">
                  <c:v>0.28823529411764703</c:v>
                </c:pt>
                <c:pt idx="41">
                  <c:v>0.29705882352941176</c:v>
                </c:pt>
                <c:pt idx="42">
                  <c:v>0.27089337175792505</c:v>
                </c:pt>
                <c:pt idx="43">
                  <c:v>0.31123919308357351</c:v>
                </c:pt>
                <c:pt idx="44">
                  <c:v>0.29682997118155618</c:v>
                </c:pt>
                <c:pt idx="45">
                  <c:v>0.2737752161383285</c:v>
                </c:pt>
                <c:pt idx="46">
                  <c:v>0.30835734870317005</c:v>
                </c:pt>
                <c:pt idx="47">
                  <c:v>0.33429394812680113</c:v>
                </c:pt>
                <c:pt idx="48">
                  <c:v>0.31412103746397696</c:v>
                </c:pt>
                <c:pt idx="49">
                  <c:v>0.21875</c:v>
                </c:pt>
                <c:pt idx="50">
                  <c:v>0.25520833333333331</c:v>
                </c:pt>
                <c:pt idx="51">
                  <c:v>0.29947916666666669</c:v>
                </c:pt>
                <c:pt idx="52">
                  <c:v>0.24739583333333334</c:v>
                </c:pt>
                <c:pt idx="53">
                  <c:v>0.27604166666666669</c:v>
                </c:pt>
                <c:pt idx="54">
                  <c:v>0.30729166666666669</c:v>
                </c:pt>
                <c:pt idx="55">
                  <c:v>0.33072916666666669</c:v>
                </c:pt>
                <c:pt idx="56">
                  <c:v>0.1702127659574468</c:v>
                </c:pt>
                <c:pt idx="57">
                  <c:v>0.2144026186579378</c:v>
                </c:pt>
                <c:pt idx="58">
                  <c:v>0.21276595744680851</c:v>
                </c:pt>
                <c:pt idx="59">
                  <c:v>0.22585924713584288</c:v>
                </c:pt>
                <c:pt idx="60">
                  <c:v>0.27332242225859249</c:v>
                </c:pt>
                <c:pt idx="61">
                  <c:v>0.27823240589198034</c:v>
                </c:pt>
                <c:pt idx="62">
                  <c:v>0.27004909983633391</c:v>
                </c:pt>
                <c:pt idx="63">
                  <c:v>0.20926966292134833</c:v>
                </c:pt>
                <c:pt idx="64">
                  <c:v>0.21207865168539325</c:v>
                </c:pt>
                <c:pt idx="65">
                  <c:v>0.24297752808988765</c:v>
                </c:pt>
                <c:pt idx="66">
                  <c:v>0.21067415730337077</c:v>
                </c:pt>
                <c:pt idx="67">
                  <c:v>0.22752808988764045</c:v>
                </c:pt>
                <c:pt idx="68">
                  <c:v>0.24578651685393257</c:v>
                </c:pt>
                <c:pt idx="69">
                  <c:v>0.24719101123595505</c:v>
                </c:pt>
                <c:pt idx="70">
                  <c:v>0.23316062176165803</c:v>
                </c:pt>
                <c:pt idx="71">
                  <c:v>0.21761658031088082</c:v>
                </c:pt>
                <c:pt idx="72">
                  <c:v>0.23963730569948186</c:v>
                </c:pt>
                <c:pt idx="73">
                  <c:v>0.2344559585492228</c:v>
                </c:pt>
                <c:pt idx="74">
                  <c:v>0.22279792746113988</c:v>
                </c:pt>
                <c:pt idx="75">
                  <c:v>0.2422279792746114</c:v>
                </c:pt>
                <c:pt idx="76">
                  <c:v>0.28238341968911918</c:v>
                </c:pt>
                <c:pt idx="77">
                  <c:v>0.28048780487804881</c:v>
                </c:pt>
                <c:pt idx="78">
                  <c:v>0.29573170731707316</c:v>
                </c:pt>
                <c:pt idx="79">
                  <c:v>0.19969512195121952</c:v>
                </c:pt>
                <c:pt idx="80">
                  <c:v>0.26829268292682928</c:v>
                </c:pt>
                <c:pt idx="81">
                  <c:v>0.2073170731707317</c:v>
                </c:pt>
                <c:pt idx="82">
                  <c:v>0.23323170731707318</c:v>
                </c:pt>
                <c:pt idx="83">
                  <c:v>0.2423780487804878</c:v>
                </c:pt>
                <c:pt idx="84">
                  <c:v>0.21633888048411498</c:v>
                </c:pt>
                <c:pt idx="85">
                  <c:v>0.23600605143721634</c:v>
                </c:pt>
                <c:pt idx="86">
                  <c:v>0.22844175491679275</c:v>
                </c:pt>
                <c:pt idx="87">
                  <c:v>0.22390317700453857</c:v>
                </c:pt>
                <c:pt idx="88">
                  <c:v>0.2783661119515885</c:v>
                </c:pt>
                <c:pt idx="89">
                  <c:v>0.30862329803328292</c:v>
                </c:pt>
                <c:pt idx="90">
                  <c:v>0.32526475037821484</c:v>
                </c:pt>
                <c:pt idx="91">
                  <c:v>0.2832618025751073</c:v>
                </c:pt>
                <c:pt idx="92">
                  <c:v>0.28469241773962806</c:v>
                </c:pt>
                <c:pt idx="93">
                  <c:v>0.26895565092989987</c:v>
                </c:pt>
                <c:pt idx="94">
                  <c:v>0.28183118741058655</c:v>
                </c:pt>
                <c:pt idx="95">
                  <c:v>0.27467811158798283</c:v>
                </c:pt>
                <c:pt idx="96">
                  <c:v>0.28612303290414881</c:v>
                </c:pt>
                <c:pt idx="97">
                  <c:v>0.27467811158798283</c:v>
                </c:pt>
                <c:pt idx="98">
                  <c:v>0.28013029315960913</c:v>
                </c:pt>
                <c:pt idx="99">
                  <c:v>0.26058631921824105</c:v>
                </c:pt>
                <c:pt idx="100">
                  <c:v>0.2736156351791531</c:v>
                </c:pt>
                <c:pt idx="101">
                  <c:v>0.27850162866449513</c:v>
                </c:pt>
                <c:pt idx="102">
                  <c:v>0.250814332247557</c:v>
                </c:pt>
                <c:pt idx="103">
                  <c:v>0.23778501628664495</c:v>
                </c:pt>
                <c:pt idx="104">
                  <c:v>0.27035830618892509</c:v>
                </c:pt>
                <c:pt idx="105">
                  <c:v>0.24587155963302754</c:v>
                </c:pt>
                <c:pt idx="106">
                  <c:v>0.27339449541284405</c:v>
                </c:pt>
                <c:pt idx="107">
                  <c:v>0.24220183486238533</c:v>
                </c:pt>
                <c:pt idx="108">
                  <c:v>0.24036697247706423</c:v>
                </c:pt>
                <c:pt idx="109">
                  <c:v>0.19082568807339451</c:v>
                </c:pt>
                <c:pt idx="110">
                  <c:v>0.19266055045871561</c:v>
                </c:pt>
                <c:pt idx="111">
                  <c:v>0.19266055045871561</c:v>
                </c:pt>
                <c:pt idx="112">
                  <c:v>0.26785714285714285</c:v>
                </c:pt>
                <c:pt idx="113">
                  <c:v>0.30059523809523808</c:v>
                </c:pt>
                <c:pt idx="114">
                  <c:v>0.27380952380952384</c:v>
                </c:pt>
                <c:pt idx="115">
                  <c:v>0.20238095238095238</c:v>
                </c:pt>
                <c:pt idx="116">
                  <c:v>0.22321428571428573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CC1-48FE-8122-B9459483D8F6}"/>
            </c:ext>
          </c:extLst>
        </c:ser>
        <c:ser>
          <c:idx val="1"/>
          <c:order val="1"/>
          <c:tx>
            <c:strRef>
              <c:f>'задание 1_ТЗ-1'!$H$1</c:f>
              <c:strCache>
                <c:ptCount val="1"/>
                <c:pt idx="0">
                  <c:v>SF (month)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'задание 1_ТЗ-1'!$C$2:$C$118</c:f>
              <c:numCache>
                <c:formatCode>m/d/yyyy</c:formatCode>
                <c:ptCount val="117"/>
                <c:pt idx="0">
                  <c:v>44928</c:v>
                </c:pt>
                <c:pt idx="1">
                  <c:v>44929</c:v>
                </c:pt>
                <c:pt idx="2">
                  <c:v>44930</c:v>
                </c:pt>
                <c:pt idx="3">
                  <c:v>44931</c:v>
                </c:pt>
                <c:pt idx="4">
                  <c:v>44932</c:v>
                </c:pt>
                <c:pt idx="5">
                  <c:v>44933</c:v>
                </c:pt>
                <c:pt idx="6">
                  <c:v>44934</c:v>
                </c:pt>
                <c:pt idx="7">
                  <c:v>44935</c:v>
                </c:pt>
                <c:pt idx="8">
                  <c:v>44936</c:v>
                </c:pt>
                <c:pt idx="9">
                  <c:v>44937</c:v>
                </c:pt>
                <c:pt idx="10">
                  <c:v>44938</c:v>
                </c:pt>
                <c:pt idx="11">
                  <c:v>44939</c:v>
                </c:pt>
                <c:pt idx="12">
                  <c:v>44940</c:v>
                </c:pt>
                <c:pt idx="13">
                  <c:v>44941</c:v>
                </c:pt>
                <c:pt idx="14">
                  <c:v>44942</c:v>
                </c:pt>
                <c:pt idx="15">
                  <c:v>44943</c:v>
                </c:pt>
                <c:pt idx="16">
                  <c:v>44944</c:v>
                </c:pt>
                <c:pt idx="17">
                  <c:v>44945</c:v>
                </c:pt>
                <c:pt idx="18">
                  <c:v>44946</c:v>
                </c:pt>
                <c:pt idx="19">
                  <c:v>44947</c:v>
                </c:pt>
                <c:pt idx="20">
                  <c:v>44948</c:v>
                </c:pt>
                <c:pt idx="21">
                  <c:v>44949</c:v>
                </c:pt>
                <c:pt idx="22">
                  <c:v>44950</c:v>
                </c:pt>
                <c:pt idx="23">
                  <c:v>44951</c:v>
                </c:pt>
                <c:pt idx="24">
                  <c:v>44952</c:v>
                </c:pt>
                <c:pt idx="25">
                  <c:v>44953</c:v>
                </c:pt>
                <c:pt idx="26">
                  <c:v>44954</c:v>
                </c:pt>
                <c:pt idx="27">
                  <c:v>44955</c:v>
                </c:pt>
                <c:pt idx="28">
                  <c:v>44956</c:v>
                </c:pt>
                <c:pt idx="29">
                  <c:v>44957</c:v>
                </c:pt>
                <c:pt idx="30">
                  <c:v>44958</c:v>
                </c:pt>
                <c:pt idx="31">
                  <c:v>44959</c:v>
                </c:pt>
                <c:pt idx="32">
                  <c:v>44960</c:v>
                </c:pt>
                <c:pt idx="33">
                  <c:v>44961</c:v>
                </c:pt>
                <c:pt idx="34">
                  <c:v>44962</c:v>
                </c:pt>
                <c:pt idx="35">
                  <c:v>44963</c:v>
                </c:pt>
                <c:pt idx="36">
                  <c:v>44964</c:v>
                </c:pt>
                <c:pt idx="37">
                  <c:v>44965</c:v>
                </c:pt>
                <c:pt idx="38">
                  <c:v>44966</c:v>
                </c:pt>
                <c:pt idx="39">
                  <c:v>44967</c:v>
                </c:pt>
                <c:pt idx="40">
                  <c:v>44968</c:v>
                </c:pt>
                <c:pt idx="41">
                  <c:v>44969</c:v>
                </c:pt>
                <c:pt idx="42">
                  <c:v>44970</c:v>
                </c:pt>
                <c:pt idx="43">
                  <c:v>44971</c:v>
                </c:pt>
                <c:pt idx="44">
                  <c:v>44972</c:v>
                </c:pt>
                <c:pt idx="45">
                  <c:v>44973</c:v>
                </c:pt>
                <c:pt idx="46">
                  <c:v>44974</c:v>
                </c:pt>
                <c:pt idx="47">
                  <c:v>44975</c:v>
                </c:pt>
                <c:pt idx="48">
                  <c:v>44976</c:v>
                </c:pt>
                <c:pt idx="49">
                  <c:v>44977</c:v>
                </c:pt>
                <c:pt idx="50">
                  <c:v>44978</c:v>
                </c:pt>
                <c:pt idx="51">
                  <c:v>44979</c:v>
                </c:pt>
                <c:pt idx="52">
                  <c:v>44980</c:v>
                </c:pt>
                <c:pt idx="53">
                  <c:v>44981</c:v>
                </c:pt>
                <c:pt idx="54">
                  <c:v>44982</c:v>
                </c:pt>
                <c:pt idx="55">
                  <c:v>44983</c:v>
                </c:pt>
                <c:pt idx="56">
                  <c:v>44984</c:v>
                </c:pt>
                <c:pt idx="57">
                  <c:v>44985</c:v>
                </c:pt>
                <c:pt idx="58">
                  <c:v>44986</c:v>
                </c:pt>
                <c:pt idx="59">
                  <c:v>44987</c:v>
                </c:pt>
                <c:pt idx="60">
                  <c:v>44988</c:v>
                </c:pt>
                <c:pt idx="61">
                  <c:v>44989</c:v>
                </c:pt>
                <c:pt idx="62">
                  <c:v>44990</c:v>
                </c:pt>
                <c:pt idx="63">
                  <c:v>44991</c:v>
                </c:pt>
                <c:pt idx="64">
                  <c:v>44992</c:v>
                </c:pt>
                <c:pt idx="65">
                  <c:v>44993</c:v>
                </c:pt>
                <c:pt idx="66">
                  <c:v>44994</c:v>
                </c:pt>
                <c:pt idx="67">
                  <c:v>44995</c:v>
                </c:pt>
                <c:pt idx="68">
                  <c:v>44996</c:v>
                </c:pt>
                <c:pt idx="69">
                  <c:v>44997</c:v>
                </c:pt>
                <c:pt idx="70">
                  <c:v>44998</c:v>
                </c:pt>
                <c:pt idx="71">
                  <c:v>44999</c:v>
                </c:pt>
                <c:pt idx="72">
                  <c:v>45000</c:v>
                </c:pt>
                <c:pt idx="73">
                  <c:v>45001</c:v>
                </c:pt>
                <c:pt idx="74">
                  <c:v>45002</c:v>
                </c:pt>
                <c:pt idx="75">
                  <c:v>45003</c:v>
                </c:pt>
                <c:pt idx="76">
                  <c:v>45004</c:v>
                </c:pt>
                <c:pt idx="77">
                  <c:v>45005</c:v>
                </c:pt>
                <c:pt idx="78">
                  <c:v>45006</c:v>
                </c:pt>
                <c:pt idx="79">
                  <c:v>45007</c:v>
                </c:pt>
                <c:pt idx="80">
                  <c:v>45008</c:v>
                </c:pt>
                <c:pt idx="81">
                  <c:v>45009</c:v>
                </c:pt>
                <c:pt idx="82">
                  <c:v>45010</c:v>
                </c:pt>
                <c:pt idx="83">
                  <c:v>45011</c:v>
                </c:pt>
                <c:pt idx="84">
                  <c:v>45012</c:v>
                </c:pt>
                <c:pt idx="85">
                  <c:v>45013</c:v>
                </c:pt>
                <c:pt idx="86">
                  <c:v>45014</c:v>
                </c:pt>
                <c:pt idx="87">
                  <c:v>45015</c:v>
                </c:pt>
                <c:pt idx="88">
                  <c:v>45016</c:v>
                </c:pt>
                <c:pt idx="89">
                  <c:v>45017</c:v>
                </c:pt>
                <c:pt idx="90">
                  <c:v>45018</c:v>
                </c:pt>
                <c:pt idx="91">
                  <c:v>45019</c:v>
                </c:pt>
                <c:pt idx="92">
                  <c:v>45020</c:v>
                </c:pt>
                <c:pt idx="93">
                  <c:v>45021</c:v>
                </c:pt>
                <c:pt idx="94">
                  <c:v>45022</c:v>
                </c:pt>
                <c:pt idx="95">
                  <c:v>45023</c:v>
                </c:pt>
                <c:pt idx="96">
                  <c:v>45024</c:v>
                </c:pt>
                <c:pt idx="97">
                  <c:v>45025</c:v>
                </c:pt>
                <c:pt idx="98">
                  <c:v>45026</c:v>
                </c:pt>
                <c:pt idx="99">
                  <c:v>45027</c:v>
                </c:pt>
                <c:pt idx="100">
                  <c:v>45028</c:v>
                </c:pt>
                <c:pt idx="101">
                  <c:v>45029</c:v>
                </c:pt>
                <c:pt idx="102">
                  <c:v>45030</c:v>
                </c:pt>
                <c:pt idx="103">
                  <c:v>45031</c:v>
                </c:pt>
                <c:pt idx="104">
                  <c:v>45032</c:v>
                </c:pt>
                <c:pt idx="105">
                  <c:v>45033</c:v>
                </c:pt>
                <c:pt idx="106">
                  <c:v>45034</c:v>
                </c:pt>
                <c:pt idx="107">
                  <c:v>45035</c:v>
                </c:pt>
                <c:pt idx="108">
                  <c:v>45036</c:v>
                </c:pt>
                <c:pt idx="109">
                  <c:v>45037</c:v>
                </c:pt>
                <c:pt idx="110">
                  <c:v>45038</c:v>
                </c:pt>
                <c:pt idx="111">
                  <c:v>45039</c:v>
                </c:pt>
                <c:pt idx="112">
                  <c:v>45040</c:v>
                </c:pt>
                <c:pt idx="113">
                  <c:v>45041</c:v>
                </c:pt>
                <c:pt idx="114">
                  <c:v>45042</c:v>
                </c:pt>
                <c:pt idx="115">
                  <c:v>45043</c:v>
                </c:pt>
                <c:pt idx="116">
                  <c:v>45044</c:v>
                </c:pt>
              </c:numCache>
            </c:numRef>
          </c:cat>
          <c:val>
            <c:numRef>
              <c:f>'задание 1_ТЗ-1'!$H$2:$H$118</c:f>
              <c:numCache>
                <c:formatCode>0.00</c:formatCode>
                <c:ptCount val="117"/>
                <c:pt idx="0">
                  <c:v>6.6287878787878785E-2</c:v>
                </c:pt>
                <c:pt idx="1">
                  <c:v>7.575757575757576E-2</c:v>
                </c:pt>
                <c:pt idx="2">
                  <c:v>8.7121212121212127E-2</c:v>
                </c:pt>
                <c:pt idx="3">
                  <c:v>6.8181818181818177E-2</c:v>
                </c:pt>
                <c:pt idx="4">
                  <c:v>8.7121212121212127E-2</c:v>
                </c:pt>
                <c:pt idx="5">
                  <c:v>6.6287878787878785E-2</c:v>
                </c:pt>
                <c:pt idx="6">
                  <c:v>0.10037878787878787</c:v>
                </c:pt>
                <c:pt idx="7">
                  <c:v>0.10037878787878787</c:v>
                </c:pt>
                <c:pt idx="8">
                  <c:v>9.8484848484848481E-2</c:v>
                </c:pt>
                <c:pt idx="9">
                  <c:v>0.12310606060606061</c:v>
                </c:pt>
                <c:pt idx="10">
                  <c:v>9.8484848484848481E-2</c:v>
                </c:pt>
                <c:pt idx="11">
                  <c:v>0.11742424242424243</c:v>
                </c:pt>
                <c:pt idx="12">
                  <c:v>0.14583333333333334</c:v>
                </c:pt>
                <c:pt idx="13">
                  <c:v>0.11553030303030302</c:v>
                </c:pt>
                <c:pt idx="14">
                  <c:v>0.13257575757575757</c:v>
                </c:pt>
                <c:pt idx="15">
                  <c:v>0.125</c:v>
                </c:pt>
                <c:pt idx="16">
                  <c:v>0.13825757575757575</c:v>
                </c:pt>
                <c:pt idx="17">
                  <c:v>0.13825757575757575</c:v>
                </c:pt>
                <c:pt idx="18">
                  <c:v>0.15151515151515152</c:v>
                </c:pt>
                <c:pt idx="19">
                  <c:v>0.14204545454545456</c:v>
                </c:pt>
                <c:pt idx="20">
                  <c:v>0.17045454545454544</c:v>
                </c:pt>
                <c:pt idx="21">
                  <c:v>0.14772727272727273</c:v>
                </c:pt>
                <c:pt idx="22">
                  <c:v>0.17045454545454544</c:v>
                </c:pt>
                <c:pt idx="23">
                  <c:v>0.16666666666666666</c:v>
                </c:pt>
                <c:pt idx="24">
                  <c:v>0.1571969696969697</c:v>
                </c:pt>
                <c:pt idx="25">
                  <c:v>0.17424242424242425</c:v>
                </c:pt>
                <c:pt idx="26">
                  <c:v>0.1875</c:v>
                </c:pt>
                <c:pt idx="27">
                  <c:v>0.17613636363636365</c:v>
                </c:pt>
                <c:pt idx="28">
                  <c:v>0.2178030303030303</c:v>
                </c:pt>
                <c:pt idx="29">
                  <c:v>0.20454545454545456</c:v>
                </c:pt>
                <c:pt idx="30">
                  <c:v>0.16091954022988506</c:v>
                </c:pt>
                <c:pt idx="31">
                  <c:v>0.1235632183908046</c:v>
                </c:pt>
                <c:pt idx="32">
                  <c:v>0.14080459770114942</c:v>
                </c:pt>
                <c:pt idx="33">
                  <c:v>0.14367816091954022</c:v>
                </c:pt>
                <c:pt idx="34">
                  <c:v>0.13649425287356323</c:v>
                </c:pt>
                <c:pt idx="35">
                  <c:v>0.14080459770114942</c:v>
                </c:pt>
                <c:pt idx="36">
                  <c:v>0.12931034482758622</c:v>
                </c:pt>
                <c:pt idx="37">
                  <c:v>0.15373563218390804</c:v>
                </c:pt>
                <c:pt idx="38">
                  <c:v>0.14511494252873564</c:v>
                </c:pt>
                <c:pt idx="39">
                  <c:v>0.14942528735632185</c:v>
                </c:pt>
                <c:pt idx="40">
                  <c:v>0.14080459770114942</c:v>
                </c:pt>
                <c:pt idx="41">
                  <c:v>0.14511494252873564</c:v>
                </c:pt>
                <c:pt idx="42">
                  <c:v>0.13505747126436782</c:v>
                </c:pt>
                <c:pt idx="43">
                  <c:v>0.15517241379310345</c:v>
                </c:pt>
                <c:pt idx="44">
                  <c:v>0.14798850574712644</c:v>
                </c:pt>
                <c:pt idx="45">
                  <c:v>0.13649425287356323</c:v>
                </c:pt>
                <c:pt idx="46">
                  <c:v>0.15373563218390804</c:v>
                </c:pt>
                <c:pt idx="47">
                  <c:v>0.16666666666666666</c:v>
                </c:pt>
                <c:pt idx="48">
                  <c:v>0.15660919540229884</c:v>
                </c:pt>
                <c:pt idx="49">
                  <c:v>0.1206896551724138</c:v>
                </c:pt>
                <c:pt idx="50">
                  <c:v>0.14080459770114942</c:v>
                </c:pt>
                <c:pt idx="51">
                  <c:v>0.16522988505747127</c:v>
                </c:pt>
                <c:pt idx="52">
                  <c:v>0.13649425287356323</c:v>
                </c:pt>
                <c:pt idx="53">
                  <c:v>0.15229885057471265</c:v>
                </c:pt>
                <c:pt idx="54">
                  <c:v>0.16954022988505746</c:v>
                </c:pt>
                <c:pt idx="55">
                  <c:v>0.18247126436781611</c:v>
                </c:pt>
                <c:pt idx="56">
                  <c:v>0.14942528735632185</c:v>
                </c:pt>
                <c:pt idx="57">
                  <c:v>0.18821839080459771</c:v>
                </c:pt>
                <c:pt idx="58">
                  <c:v>8.4196891191709838E-2</c:v>
                </c:pt>
                <c:pt idx="59">
                  <c:v>8.937823834196891E-2</c:v>
                </c:pt>
                <c:pt idx="60">
                  <c:v>0.10816062176165803</c:v>
                </c:pt>
                <c:pt idx="61">
                  <c:v>0.11010362694300518</c:v>
                </c:pt>
                <c:pt idx="62">
                  <c:v>0.10686528497409327</c:v>
                </c:pt>
                <c:pt idx="63">
                  <c:v>9.6502590673575125E-2</c:v>
                </c:pt>
                <c:pt idx="64">
                  <c:v>9.7797927461139897E-2</c:v>
                </c:pt>
                <c:pt idx="65">
                  <c:v>0.11204663212435233</c:v>
                </c:pt>
                <c:pt idx="66">
                  <c:v>9.7150259067357511E-2</c:v>
                </c:pt>
                <c:pt idx="67">
                  <c:v>0.10492227979274611</c:v>
                </c:pt>
                <c:pt idx="68">
                  <c:v>0.1133419689119171</c:v>
                </c:pt>
                <c:pt idx="69">
                  <c:v>0.11398963730569948</c:v>
                </c:pt>
                <c:pt idx="70">
                  <c:v>0.11658031088082901</c:v>
                </c:pt>
                <c:pt idx="71">
                  <c:v>0.10880829015544041</c:v>
                </c:pt>
                <c:pt idx="72">
                  <c:v>0.11981865284974093</c:v>
                </c:pt>
                <c:pt idx="73">
                  <c:v>0.1172279792746114</c:v>
                </c:pt>
                <c:pt idx="74">
                  <c:v>0.11139896373056994</c:v>
                </c:pt>
                <c:pt idx="75">
                  <c:v>0.1211139896373057</c:v>
                </c:pt>
                <c:pt idx="76">
                  <c:v>0.14119170984455959</c:v>
                </c:pt>
                <c:pt idx="77">
                  <c:v>0.11917098445595854</c:v>
                </c:pt>
                <c:pt idx="78">
                  <c:v>0.12564766839378239</c:v>
                </c:pt>
                <c:pt idx="79">
                  <c:v>8.4844559585492224E-2</c:v>
                </c:pt>
                <c:pt idx="80">
                  <c:v>0.11398963730569948</c:v>
                </c:pt>
                <c:pt idx="81">
                  <c:v>8.8082901554404139E-2</c:v>
                </c:pt>
                <c:pt idx="82">
                  <c:v>9.9093264248704668E-2</c:v>
                </c:pt>
                <c:pt idx="83">
                  <c:v>0.10297927461139897</c:v>
                </c:pt>
                <c:pt idx="84">
                  <c:v>9.2616580310880825E-2</c:v>
                </c:pt>
                <c:pt idx="85">
                  <c:v>0.10103626943005181</c:v>
                </c:pt>
                <c:pt idx="86">
                  <c:v>9.7797927461139897E-2</c:v>
                </c:pt>
                <c:pt idx="87">
                  <c:v>9.585492227979274E-2</c:v>
                </c:pt>
                <c:pt idx="88">
                  <c:v>0.11917098445595854</c:v>
                </c:pt>
                <c:pt idx="89">
                  <c:v>0.20118343195266272</c:v>
                </c:pt>
                <c:pt idx="90">
                  <c:v>0.21203155818540434</c:v>
                </c:pt>
                <c:pt idx="91">
                  <c:v>0.19526627218934911</c:v>
                </c:pt>
                <c:pt idx="92">
                  <c:v>0.19625246548323472</c:v>
                </c:pt>
                <c:pt idx="93">
                  <c:v>0.1854043392504931</c:v>
                </c:pt>
                <c:pt idx="94">
                  <c:v>0.1942800788954635</c:v>
                </c:pt>
                <c:pt idx="95">
                  <c:v>0.1893491124260355</c:v>
                </c:pt>
                <c:pt idx="96">
                  <c:v>0.19723865877712032</c:v>
                </c:pt>
                <c:pt idx="97">
                  <c:v>0.1893491124260355</c:v>
                </c:pt>
                <c:pt idx="98">
                  <c:v>0.16962524654832348</c:v>
                </c:pt>
                <c:pt idx="99">
                  <c:v>0.15779092702169625</c:v>
                </c:pt>
                <c:pt idx="100">
                  <c:v>0.16568047337278108</c:v>
                </c:pt>
                <c:pt idx="101">
                  <c:v>0.16863905325443787</c:v>
                </c:pt>
                <c:pt idx="102">
                  <c:v>0.15187376725838264</c:v>
                </c:pt>
                <c:pt idx="103">
                  <c:v>0.14398422090729784</c:v>
                </c:pt>
                <c:pt idx="104">
                  <c:v>0.16370808678500987</c:v>
                </c:pt>
                <c:pt idx="105">
                  <c:v>0.13214990138067062</c:v>
                </c:pt>
                <c:pt idx="106">
                  <c:v>0.14694280078895464</c:v>
                </c:pt>
                <c:pt idx="107">
                  <c:v>0.13017751479289941</c:v>
                </c:pt>
                <c:pt idx="108">
                  <c:v>0.1291913214990138</c:v>
                </c:pt>
                <c:pt idx="109">
                  <c:v>0.10256410256410256</c:v>
                </c:pt>
                <c:pt idx="110">
                  <c:v>0.10355029585798817</c:v>
                </c:pt>
                <c:pt idx="111">
                  <c:v>0.10355029585798817</c:v>
                </c:pt>
                <c:pt idx="112">
                  <c:v>8.8757396449704137E-2</c:v>
                </c:pt>
                <c:pt idx="113">
                  <c:v>9.9605522682445755E-2</c:v>
                </c:pt>
                <c:pt idx="114">
                  <c:v>9.0729783037475351E-2</c:v>
                </c:pt>
                <c:pt idx="115">
                  <c:v>6.7061143984220903E-2</c:v>
                </c:pt>
                <c:pt idx="116">
                  <c:v>7.3964497041420121E-2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CC1-48FE-8122-B9459483D8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192704"/>
        <c:axId val="289186048"/>
      </c:lineChart>
      <c:dateAx>
        <c:axId val="289192704"/>
        <c:scaling>
          <c:orientation val="minMax"/>
        </c:scaling>
        <c:delete val="0"/>
        <c:axPos val="b"/>
        <c:numFmt formatCode="dd/mm/yy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89186048"/>
        <c:crosses val="autoZero"/>
        <c:auto val="1"/>
        <c:lblOffset val="100"/>
        <c:baseTimeUnit val="days"/>
      </c:dateAx>
      <c:valAx>
        <c:axId val="289186048"/>
        <c:scaling>
          <c:orientation val="minMax"/>
          <c:min val="5.000000000000001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89192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800" b="1" i="0" baseline="0" dirty="0">
                <a:effectLst/>
              </a:rPr>
              <a:t>Динамика структуры выручки в разрезе продуктов, тыс. руб.</a:t>
            </a:r>
            <a:endParaRPr lang="ru-RU" b="1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запроса1'!$F$42</c:f>
              <c:strCache>
                <c:ptCount val="1"/>
                <c:pt idx="0">
                  <c:v>Currency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запроса1'!$E$43:$E$52</c:f>
              <c:numCache>
                <c:formatCode>mmm/yyyy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 formatCode="m/d/yyyy">
                  <c:v>45017</c:v>
                </c:pt>
              </c:numCache>
            </c:numRef>
          </c:cat>
          <c:val>
            <c:numRef>
              <c:f>'Результат запроса1'!$F$43:$F$52</c:f>
              <c:numCache>
                <c:formatCode>General</c:formatCode>
                <c:ptCount val="10"/>
                <c:pt idx="0">
                  <c:v>12.93</c:v>
                </c:pt>
                <c:pt idx="1">
                  <c:v>39.17</c:v>
                </c:pt>
                <c:pt idx="2">
                  <c:v>25.58</c:v>
                </c:pt>
                <c:pt idx="3">
                  <c:v>31.28</c:v>
                </c:pt>
                <c:pt idx="4">
                  <c:v>24.58</c:v>
                </c:pt>
                <c:pt idx="5">
                  <c:v>26.73</c:v>
                </c:pt>
                <c:pt idx="6">
                  <c:v>49.3</c:v>
                </c:pt>
                <c:pt idx="7">
                  <c:v>45.18</c:v>
                </c:pt>
                <c:pt idx="8">
                  <c:v>106.44</c:v>
                </c:pt>
                <c:pt idx="9">
                  <c:v>39.799999999999997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03-45E2-9A75-4B530AB2FAE9}"/>
            </c:ext>
          </c:extLst>
        </c:ser>
        <c:ser>
          <c:idx val="1"/>
          <c:order val="1"/>
          <c:tx>
            <c:strRef>
              <c:f>'Результат запроса1'!$G$42</c:f>
              <c:strCache>
                <c:ptCount val="1"/>
                <c:pt idx="0">
                  <c:v>Ammo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запроса1'!$E$43:$E$52</c:f>
              <c:numCache>
                <c:formatCode>mmm/yyyy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 formatCode="m/d/yyyy">
                  <c:v>45017</c:v>
                </c:pt>
              </c:numCache>
            </c:numRef>
          </c:cat>
          <c:val>
            <c:numRef>
              <c:f>'Результат запроса1'!$G$43:$G$52</c:f>
              <c:numCache>
                <c:formatCode>General</c:formatCode>
                <c:ptCount val="10"/>
                <c:pt idx="0">
                  <c:v>11.5</c:v>
                </c:pt>
                <c:pt idx="1">
                  <c:v>14.75</c:v>
                </c:pt>
                <c:pt idx="2">
                  <c:v>18.5</c:v>
                </c:pt>
                <c:pt idx="3">
                  <c:v>16.25</c:v>
                </c:pt>
                <c:pt idx="4">
                  <c:v>22.25</c:v>
                </c:pt>
                <c:pt idx="5">
                  <c:v>11.25</c:v>
                </c:pt>
                <c:pt idx="6">
                  <c:v>31</c:v>
                </c:pt>
                <c:pt idx="7">
                  <c:v>32.5</c:v>
                </c:pt>
                <c:pt idx="8">
                  <c:v>49</c:v>
                </c:pt>
                <c:pt idx="9">
                  <c:v>16.75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A03-45E2-9A75-4B530AB2FAE9}"/>
            </c:ext>
          </c:extLst>
        </c:ser>
        <c:ser>
          <c:idx val="2"/>
          <c:order val="2"/>
          <c:tx>
            <c:strRef>
              <c:f>'Результат запроса1'!$H$42</c:f>
              <c:strCache>
                <c:ptCount val="1"/>
                <c:pt idx="0">
                  <c:v>Materials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запроса1'!$E$43:$E$52</c:f>
              <c:numCache>
                <c:formatCode>mmm/yyyy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 formatCode="m/d/yyyy">
                  <c:v>45017</c:v>
                </c:pt>
              </c:numCache>
            </c:numRef>
          </c:cat>
          <c:val>
            <c:numRef>
              <c:f>'Результат запроса1'!$H$43:$H$52</c:f>
              <c:numCache>
                <c:formatCode>General</c:formatCode>
                <c:ptCount val="10"/>
                <c:pt idx="0">
                  <c:v>14.7</c:v>
                </c:pt>
                <c:pt idx="1">
                  <c:v>11.9</c:v>
                </c:pt>
                <c:pt idx="2">
                  <c:v>21.8</c:v>
                </c:pt>
                <c:pt idx="3">
                  <c:v>18.8</c:v>
                </c:pt>
                <c:pt idx="4">
                  <c:v>20.399999999999999</c:v>
                </c:pt>
                <c:pt idx="5">
                  <c:v>18.8</c:v>
                </c:pt>
                <c:pt idx="6">
                  <c:v>27</c:v>
                </c:pt>
                <c:pt idx="7">
                  <c:v>30.2</c:v>
                </c:pt>
                <c:pt idx="8">
                  <c:v>46.5</c:v>
                </c:pt>
                <c:pt idx="9">
                  <c:v>26.5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A03-45E2-9A75-4B530AB2FAE9}"/>
            </c:ext>
          </c:extLst>
        </c:ser>
        <c:ser>
          <c:idx val="3"/>
          <c:order val="3"/>
          <c:tx>
            <c:strRef>
              <c:f>'Результат запроса1'!$I$42</c:f>
              <c:strCache>
                <c:ptCount val="1"/>
                <c:pt idx="0">
                  <c:v>Transport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запроса1'!$E$43:$E$52</c:f>
              <c:numCache>
                <c:formatCode>mmm/yyyy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 formatCode="m/d/yyyy">
                  <c:v>45017</c:v>
                </c:pt>
              </c:numCache>
            </c:numRef>
          </c:cat>
          <c:val>
            <c:numRef>
              <c:f>'Результат запроса1'!$I$43:$I$52</c:f>
              <c:numCache>
                <c:formatCode>General</c:formatCode>
                <c:ptCount val="10"/>
                <c:pt idx="0">
                  <c:v>9.4849999999999994</c:v>
                </c:pt>
                <c:pt idx="1">
                  <c:v>11.680999999999999</c:v>
                </c:pt>
                <c:pt idx="2">
                  <c:v>5.2910000000000004</c:v>
                </c:pt>
                <c:pt idx="3">
                  <c:v>9.5839999999999996</c:v>
                </c:pt>
                <c:pt idx="4">
                  <c:v>10.782</c:v>
                </c:pt>
                <c:pt idx="5">
                  <c:v>5.6909999999999998</c:v>
                </c:pt>
                <c:pt idx="6">
                  <c:v>15.374000000000001</c:v>
                </c:pt>
                <c:pt idx="7">
                  <c:v>15.374000000000001</c:v>
                </c:pt>
                <c:pt idx="8">
                  <c:v>13.577999999999999</c:v>
                </c:pt>
                <c:pt idx="9">
                  <c:v>10.281000000000001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A03-45E2-9A75-4B530AB2FAE9}"/>
            </c:ext>
          </c:extLst>
        </c:ser>
        <c:ser>
          <c:idx val="4"/>
          <c:order val="4"/>
          <c:tx>
            <c:strRef>
              <c:f>'Результат запроса1'!$J$42</c:f>
              <c:strCache>
                <c:ptCount val="1"/>
                <c:pt idx="0">
                  <c:v>Weapon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запроса1'!$E$43:$E$52</c:f>
              <c:numCache>
                <c:formatCode>mmm/yyyy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 formatCode="m/d/yyyy">
                  <c:v>45017</c:v>
                </c:pt>
              </c:numCache>
            </c:numRef>
          </c:cat>
          <c:val>
            <c:numRef>
              <c:f>'Результат запроса1'!$J$43:$J$52</c:f>
              <c:numCache>
                <c:formatCode>General</c:formatCode>
                <c:ptCount val="10"/>
                <c:pt idx="0">
                  <c:v>0.79800000000000004</c:v>
                </c:pt>
                <c:pt idx="1">
                  <c:v>1.27</c:v>
                </c:pt>
                <c:pt idx="2">
                  <c:v>2.0390000000000001</c:v>
                </c:pt>
                <c:pt idx="3">
                  <c:v>0.59899999999999998</c:v>
                </c:pt>
                <c:pt idx="4">
                  <c:v>1.8069999999999999</c:v>
                </c:pt>
                <c:pt idx="5">
                  <c:v>0.60899999999999999</c:v>
                </c:pt>
                <c:pt idx="6">
                  <c:v>4.0640000000000001</c:v>
                </c:pt>
                <c:pt idx="7">
                  <c:v>1.258</c:v>
                </c:pt>
                <c:pt idx="8">
                  <c:v>3.67</c:v>
                </c:pt>
                <c:pt idx="9">
                  <c:v>1.669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A03-45E2-9A75-4B530AB2FA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72704784"/>
        <c:axId val="472692720"/>
      </c:lineChart>
      <c:dateAx>
        <c:axId val="472704784"/>
        <c:scaling>
          <c:orientation val="minMax"/>
        </c:scaling>
        <c:delete val="0"/>
        <c:axPos val="b"/>
        <c:numFmt formatCode="mmm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2692720"/>
        <c:crosses val="autoZero"/>
        <c:auto val="1"/>
        <c:lblOffset val="100"/>
        <c:baseTimeUnit val="months"/>
      </c:dateAx>
      <c:valAx>
        <c:axId val="472692720"/>
        <c:scaling>
          <c:orientation val="minMax"/>
          <c:max val="1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2704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Динамика</a:t>
            </a:r>
            <a:r>
              <a:rPr lang="ru-RU" b="1" baseline="0" dirty="0"/>
              <a:t> </a:t>
            </a:r>
            <a:r>
              <a:rPr lang="ru-RU" sz="1400" b="1" i="0" u="none" strike="noStrike" baseline="0" dirty="0">
                <a:effectLst/>
              </a:rPr>
              <a:t>среднего количества приобретаемых кристаллов на одну покупку и суммарной </a:t>
            </a:r>
            <a:r>
              <a:rPr lang="ru-RU" b="1" baseline="0" dirty="0"/>
              <a:t>выручки с кристаллов</a:t>
            </a:r>
            <a:endParaRPr lang="ru-RU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'Результат запроса2'!$C$1</c:f>
              <c:strCache>
                <c:ptCount val="1"/>
                <c:pt idx="0">
                  <c:v>выручка, тыс. руб.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запроса2'!$A$2:$A$11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'Результат запроса2'!$C$2:$C$11</c:f>
              <c:numCache>
                <c:formatCode>General</c:formatCode>
                <c:ptCount val="10"/>
                <c:pt idx="0">
                  <c:v>4.93</c:v>
                </c:pt>
                <c:pt idx="1">
                  <c:v>17.170000000000002</c:v>
                </c:pt>
                <c:pt idx="2">
                  <c:v>12.58</c:v>
                </c:pt>
                <c:pt idx="3">
                  <c:v>14.28</c:v>
                </c:pt>
                <c:pt idx="4">
                  <c:v>12.58</c:v>
                </c:pt>
                <c:pt idx="5">
                  <c:v>11.73</c:v>
                </c:pt>
                <c:pt idx="6">
                  <c:v>14.3</c:v>
                </c:pt>
                <c:pt idx="7">
                  <c:v>12.98</c:v>
                </c:pt>
                <c:pt idx="8">
                  <c:v>37.840000000000003</c:v>
                </c:pt>
                <c:pt idx="9">
                  <c:v>13.2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66-4AD6-9ED0-1DCA4CC2A5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22572511"/>
        <c:axId val="322572927"/>
      </c:lineChart>
      <c:lineChart>
        <c:grouping val="standard"/>
        <c:varyColors val="0"/>
        <c:ser>
          <c:idx val="0"/>
          <c:order val="0"/>
          <c:tx>
            <c:strRef>
              <c:f>'Результат запроса2'!$B$1</c:f>
              <c:strCache>
                <c:ptCount val="1"/>
                <c:pt idx="0">
                  <c:v>среднее количество кристаллов, шт.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'Результат запроса2'!$A$2:$A$11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'Результат запроса2'!$B$2:$B$11</c:f>
              <c:numCache>
                <c:formatCode>General</c:formatCode>
                <c:ptCount val="10"/>
                <c:pt idx="0">
                  <c:v>29</c:v>
                </c:pt>
                <c:pt idx="1">
                  <c:v>31.5625</c:v>
                </c:pt>
                <c:pt idx="2">
                  <c:v>32.173913043478258</c:v>
                </c:pt>
                <c:pt idx="3">
                  <c:v>28</c:v>
                </c:pt>
                <c:pt idx="4">
                  <c:v>29.6</c:v>
                </c:pt>
                <c:pt idx="5">
                  <c:v>30</c:v>
                </c:pt>
                <c:pt idx="6">
                  <c:v>19.117647058823529</c:v>
                </c:pt>
                <c:pt idx="7">
                  <c:v>17.352941176470587</c:v>
                </c:pt>
                <c:pt idx="8">
                  <c:v>22.051282051282051</c:v>
                </c:pt>
                <c:pt idx="9">
                  <c:v>23.076923076923077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66-4AD6-9ED0-1DCA4CC2A5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2069039"/>
        <c:axId val="712061551"/>
      </c:lineChart>
      <c:dateAx>
        <c:axId val="322572511"/>
        <c:scaling>
          <c:orientation val="minMax"/>
        </c:scaling>
        <c:delete val="0"/>
        <c:axPos val="b"/>
        <c:numFmt formatCode="[$-F419]yyyy\,\ mmmm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22572927"/>
        <c:crosses val="autoZero"/>
        <c:auto val="1"/>
        <c:lblOffset val="100"/>
        <c:baseTimeUnit val="months"/>
      </c:dateAx>
      <c:valAx>
        <c:axId val="322572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22572511"/>
        <c:crosses val="autoZero"/>
        <c:crossBetween val="between"/>
      </c:valAx>
      <c:valAx>
        <c:axId val="712061551"/>
        <c:scaling>
          <c:orientation val="minMax"/>
          <c:min val="15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12069039"/>
        <c:crosses val="max"/>
        <c:crossBetween val="between"/>
      </c:valAx>
      <c:dateAx>
        <c:axId val="712069039"/>
        <c:scaling>
          <c:orientation val="minMax"/>
        </c:scaling>
        <c:delete val="1"/>
        <c:axPos val="b"/>
        <c:numFmt formatCode="[$-F419]yyyy\,\ mmmm;@" sourceLinked="1"/>
        <c:majorTickMark val="out"/>
        <c:minorTickMark val="none"/>
        <c:tickLblPos val="nextTo"/>
        <c:crossAx val="712061551"/>
        <c:crosses val="autoZero"/>
        <c:auto val="1"/>
        <c:lblOffset val="100"/>
        <c:baseTimeUnit val="months"/>
        <c:majorUnit val="1"/>
        <c:minorUnit val="1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Средняя выручка от покупки игровых предметов на человека в месяц для каждой когорты игроков, руб.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запроса3'!$F$1</c:f>
              <c:strCache>
                <c:ptCount val="1"/>
                <c:pt idx="0">
                  <c:v>средняя выручка на человека в месяц для каждой когорты игроков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9261674422822468E-2"/>
                  <c:y val="-3.19535239767795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A5-4539-9DF3-3CE159CC8F13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AA5-4539-9DF3-3CE159CC8F13}"/>
                </c:ext>
              </c:extLst>
            </c:dLbl>
            <c:dLbl>
              <c:idx val="4"/>
              <c:layout>
                <c:manualLayout>
                  <c:x val="-4.1879119384343973E-2"/>
                  <c:y val="-3.994190497097450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A5-4539-9DF3-3CE159CC8F13}"/>
                </c:ext>
              </c:extLst>
            </c:dLbl>
            <c:dLbl>
              <c:idx val="5"/>
              <c:layout>
                <c:manualLayout>
                  <c:x val="-4.9731454268908466E-2"/>
                  <c:y val="-4.393609546807209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A5-4539-9DF3-3CE159CC8F13}"/>
                </c:ext>
              </c:extLst>
            </c:dLbl>
            <c:dLbl>
              <c:idx val="6"/>
              <c:layout>
                <c:manualLayout>
                  <c:x val="-5.4966344191951462E-2"/>
                  <c:y val="-4.79302859651693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AA5-4539-9DF3-3CE159CC8F13}"/>
                </c:ext>
              </c:extLst>
            </c:dLbl>
            <c:dLbl>
              <c:idx val="8"/>
              <c:layout>
                <c:manualLayout>
                  <c:x val="-3.6644229461301164E-2"/>
                  <c:y val="-2.79593334796821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A5-4539-9DF3-3CE159CC8F13}"/>
                </c:ext>
              </c:extLst>
            </c:dLbl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'Результат запроса3'!$A$2:$A$10</c:f>
              <c:numCache>
                <c:formatCode>[$-F419]yyyy\,\ mmmm;@</c:formatCode>
                <c:ptCount val="9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</c:numCache>
            </c:numRef>
          </c:cat>
          <c:val>
            <c:numRef>
              <c:f>'Результат запроса3'!$F$2:$F$10</c:f>
              <c:numCache>
                <c:formatCode>General</c:formatCode>
                <c:ptCount val="9"/>
                <c:pt idx="0">
                  <c:v>118.54647887323942</c:v>
                </c:pt>
                <c:pt idx="1">
                  <c:v>95.038011695906434</c:v>
                </c:pt>
                <c:pt idx="2">
                  <c:v>149.43545611015492</c:v>
                </c:pt>
                <c:pt idx="3">
                  <c:v>154.87356321839081</c:v>
                </c:pt>
                <c:pt idx="4">
                  <c:v>209.65974025974023</c:v>
                </c:pt>
                <c:pt idx="5">
                  <c:v>248.06325301204819</c:v>
                </c:pt>
                <c:pt idx="6">
                  <c:v>340.36458333333331</c:v>
                </c:pt>
                <c:pt idx="7">
                  <c:v>577.60887096774195</c:v>
                </c:pt>
                <c:pt idx="8">
                  <c:v>1084.1826923076924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58-40F5-B848-CEB522EE66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0742639"/>
        <c:axId val="100754703"/>
      </c:lineChart>
      <c:dateAx>
        <c:axId val="100742639"/>
        <c:scaling>
          <c:orientation val="minMax"/>
        </c:scaling>
        <c:delete val="0"/>
        <c:axPos val="b"/>
        <c:numFmt formatCode="[$-F419]yyyy\,\ mmmm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0754703"/>
        <c:crosses val="autoZero"/>
        <c:auto val="1"/>
        <c:lblOffset val="100"/>
        <c:baseTimeUnit val="months"/>
      </c:dateAx>
      <c:valAx>
        <c:axId val="100754703"/>
        <c:scaling>
          <c:orientation val="minMax"/>
          <c:max val="12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0742639"/>
        <c:crosses val="autoZero"/>
        <c:crossBetween val="between"/>
        <c:majorUnit val="2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b="1" dirty="0"/>
              <a:t>Количество лояльных активных игроков (</a:t>
            </a:r>
            <a:r>
              <a:rPr lang="en-US" b="1" dirty="0"/>
              <a:t>LMAU)</a:t>
            </a:r>
            <a:r>
              <a:rPr lang="ru-RU" b="1" dirty="0"/>
              <a:t> в зависимости от разных критериев лояльности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 запросов 1-5 вместе'!$B$1</c:f>
              <c:strCache>
                <c:ptCount val="1"/>
                <c:pt idx="0">
                  <c:v>3 приглашения, 1 регистрация или заплатил от 1 тыс. руб. за все время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'рез запросов 1-5 вместе'!$A$2:$A$11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 запросов 1-5 вместе'!$B$2:$B$11</c:f>
              <c:numCache>
                <c:formatCode>General</c:formatCode>
                <c:ptCount val="10"/>
                <c:pt idx="0">
                  <c:v>96</c:v>
                </c:pt>
                <c:pt idx="1">
                  <c:v>182</c:v>
                </c:pt>
                <c:pt idx="2">
                  <c:v>174</c:v>
                </c:pt>
                <c:pt idx="3">
                  <c:v>176</c:v>
                </c:pt>
                <c:pt idx="4">
                  <c:v>200</c:v>
                </c:pt>
                <c:pt idx="5">
                  <c:v>185</c:v>
                </c:pt>
                <c:pt idx="6">
                  <c:v>264</c:v>
                </c:pt>
                <c:pt idx="7">
                  <c:v>326</c:v>
                </c:pt>
                <c:pt idx="8">
                  <c:v>686</c:v>
                </c:pt>
                <c:pt idx="9">
                  <c:v>448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22-4034-803B-CA2850FBCC96}"/>
            </c:ext>
          </c:extLst>
        </c:ser>
        <c:ser>
          <c:idx val="1"/>
          <c:order val="1"/>
          <c:tx>
            <c:strRef>
              <c:f>'рез запросов 1-5 вместе'!$C$1</c:f>
              <c:strCache>
                <c:ptCount val="1"/>
                <c:pt idx="0">
                  <c:v>по ТОП средних оплат за один месяц "жизни"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'рез запросов 1-5 вместе'!$A$2:$A$11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 запросов 1-5 вместе'!$C$2:$C$11</c:f>
              <c:numCache>
                <c:formatCode>General</c:formatCode>
                <c:ptCount val="10"/>
                <c:pt idx="0">
                  <c:v>65</c:v>
                </c:pt>
                <c:pt idx="1">
                  <c:v>136</c:v>
                </c:pt>
                <c:pt idx="2">
                  <c:v>145</c:v>
                </c:pt>
                <c:pt idx="3">
                  <c:v>154</c:v>
                </c:pt>
                <c:pt idx="4">
                  <c:v>168</c:v>
                </c:pt>
                <c:pt idx="5">
                  <c:v>144</c:v>
                </c:pt>
                <c:pt idx="6">
                  <c:v>222</c:v>
                </c:pt>
                <c:pt idx="7">
                  <c:v>270</c:v>
                </c:pt>
                <c:pt idx="8">
                  <c:v>585</c:v>
                </c:pt>
                <c:pt idx="9">
                  <c:v>381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922-4034-803B-CA2850FBCC96}"/>
            </c:ext>
          </c:extLst>
        </c:ser>
        <c:ser>
          <c:idx val="2"/>
          <c:order val="2"/>
          <c:tx>
            <c:strRef>
              <c:f>'рез запросов 1-5 вместе'!$D$1</c:f>
              <c:strCache>
                <c:ptCount val="1"/>
                <c:pt idx="0">
                  <c:v> 3 приглашения, 1 регистрация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'рез запросов 1-5 вместе'!$A$2:$A$11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 запросов 1-5 вместе'!$D$2:$D$11</c:f>
              <c:numCache>
                <c:formatCode>General</c:formatCode>
                <c:ptCount val="10"/>
                <c:pt idx="0">
                  <c:v>77</c:v>
                </c:pt>
                <c:pt idx="1">
                  <c:v>148</c:v>
                </c:pt>
                <c:pt idx="2">
                  <c:v>142</c:v>
                </c:pt>
                <c:pt idx="3">
                  <c:v>133</c:v>
                </c:pt>
                <c:pt idx="4">
                  <c:v>158</c:v>
                </c:pt>
                <c:pt idx="5">
                  <c:v>154</c:v>
                </c:pt>
                <c:pt idx="6">
                  <c:v>213</c:v>
                </c:pt>
                <c:pt idx="7">
                  <c:v>250</c:v>
                </c:pt>
                <c:pt idx="8">
                  <c:v>532</c:v>
                </c:pt>
                <c:pt idx="9">
                  <c:v>341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922-4034-803B-CA2850FBCC96}"/>
            </c:ext>
          </c:extLst>
        </c:ser>
        <c:ser>
          <c:idx val="3"/>
          <c:order val="3"/>
          <c:tx>
            <c:strRef>
              <c:f>'рез запросов 1-5 вместе'!$E$1</c:f>
              <c:strCache>
                <c:ptCount val="1"/>
                <c:pt idx="0">
                  <c:v>заплатил от 1 тыс. руб. за все время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'рез запросов 1-5 вместе'!$A$2:$A$11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 запросов 1-5 вместе'!$E$2:$E$11</c:f>
              <c:numCache>
                <c:formatCode>General</c:formatCode>
                <c:ptCount val="10"/>
                <c:pt idx="0">
                  <c:v>30</c:v>
                </c:pt>
                <c:pt idx="1">
                  <c:v>52</c:v>
                </c:pt>
                <c:pt idx="2">
                  <c:v>49</c:v>
                </c:pt>
                <c:pt idx="3">
                  <c:v>61</c:v>
                </c:pt>
                <c:pt idx="4">
                  <c:v>67</c:v>
                </c:pt>
                <c:pt idx="5">
                  <c:v>57</c:v>
                </c:pt>
                <c:pt idx="6">
                  <c:v>78</c:v>
                </c:pt>
                <c:pt idx="7">
                  <c:v>111</c:v>
                </c:pt>
                <c:pt idx="8">
                  <c:v>230</c:v>
                </c:pt>
                <c:pt idx="9">
                  <c:v>159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922-4034-803B-CA2850FBCC96}"/>
            </c:ext>
          </c:extLst>
        </c:ser>
        <c:ser>
          <c:idx val="4"/>
          <c:order val="4"/>
          <c:tx>
            <c:strRef>
              <c:f>'рез запросов 1-5 вместе'!$F$1</c:f>
              <c:strCache>
                <c:ptCount val="1"/>
                <c:pt idx="0">
                  <c:v>3 приглашения, 1 регистрация и заплатил от 1 тыс. руб. за все время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'рез запросов 1-5 вместе'!$A$2:$A$11</c:f>
              <c:numCache>
                <c:formatCode>[$-F419]yyyy\,\ mmmm;@</c:formatCode>
                <c:ptCount val="10"/>
                <c:pt idx="0">
                  <c:v>44743</c:v>
                </c:pt>
                <c:pt idx="1">
                  <c:v>44774</c:v>
                </c:pt>
                <c:pt idx="2">
                  <c:v>44805</c:v>
                </c:pt>
                <c:pt idx="3">
                  <c:v>44835</c:v>
                </c:pt>
                <c:pt idx="4">
                  <c:v>44866</c:v>
                </c:pt>
                <c:pt idx="5">
                  <c:v>44896</c:v>
                </c:pt>
                <c:pt idx="6">
                  <c:v>44927</c:v>
                </c:pt>
                <c:pt idx="7">
                  <c:v>44958</c:v>
                </c:pt>
                <c:pt idx="8">
                  <c:v>44986</c:v>
                </c:pt>
                <c:pt idx="9">
                  <c:v>45017</c:v>
                </c:pt>
              </c:numCache>
            </c:numRef>
          </c:cat>
          <c:val>
            <c:numRef>
              <c:f>'рез запросов 1-5 вместе'!$F$2:$F$11</c:f>
              <c:numCache>
                <c:formatCode>General</c:formatCode>
                <c:ptCount val="10"/>
                <c:pt idx="0">
                  <c:v>11</c:v>
                </c:pt>
                <c:pt idx="1">
                  <c:v>18</c:v>
                </c:pt>
                <c:pt idx="2">
                  <c:v>17</c:v>
                </c:pt>
                <c:pt idx="3">
                  <c:v>18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35</c:v>
                </c:pt>
                <c:pt idx="8">
                  <c:v>76</c:v>
                </c:pt>
                <c:pt idx="9">
                  <c:v>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922-4034-803B-CA2850FBCC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7926448"/>
        <c:axId val="1837918960"/>
      </c:lineChart>
      <c:dateAx>
        <c:axId val="1837926448"/>
        <c:scaling>
          <c:orientation val="minMax"/>
        </c:scaling>
        <c:delete val="0"/>
        <c:axPos val="b"/>
        <c:numFmt formatCode="[$-F419]yyyy\,\ mmmm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37918960"/>
        <c:crosses val="autoZero"/>
        <c:auto val="1"/>
        <c:lblOffset val="100"/>
        <c:baseTimeUnit val="months"/>
      </c:dateAx>
      <c:valAx>
        <c:axId val="1837918960"/>
        <c:scaling>
          <c:orientation val="minMax"/>
          <c:max val="7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37926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A7FA6-B7A1-437C-BCFB-38937F2AE2AE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DC247-A3C9-4660-BBA0-1BBAA07B70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122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DC247-A3C9-4660-BBA0-1BBAA07B700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5856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C13E20-3C0C-402D-BC04-070819BDC8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8C0AB6-73D0-4391-A81F-B4597FF21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69AD2B-9298-4D7C-82C0-566988D4E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BFE841-F434-4378-B142-29A19321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F5D261-EE71-4A79-8FA5-EEE7FAB62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0460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90661-DF93-456E-BC1B-13340605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679022-DC5F-487A-BEB6-FA8583354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B54894-55EB-4B10-821B-5E8806342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03C238-67BD-445E-BF29-CD29217E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C3AC08-938B-4981-92C5-3A2608E6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4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7747DFD-3713-4EBE-AE54-84B8662C6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4CA0CD9-B450-4FF6-A40E-828DECEF6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6B41A6-FCE5-476E-95A9-39C85343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163F25-0F58-4014-8721-C4F26E48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F8031A-EF79-4D47-AA6E-9E623F7A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43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DA79BA-FAC7-43EE-854C-3403D1145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81740E-9A3D-4E65-870F-EFED3F5B8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D55943-ED37-41F2-89F0-88EC41EFA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8E6E34-74D9-486F-9E00-914CF14F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5D1360-FA9D-446F-A7C6-2D321D763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851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74683C-B4B0-4A6B-AF77-88B8C41F4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E195FE-71C3-430B-90E2-E88E8D3FA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1018E5-C5E6-40B6-A5E9-9C98F70AB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E68566-9866-4890-8CCB-C1E1D55C7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6E54D9-1171-49AB-A5BD-59EE5D9DD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12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00D78A-5B08-42DB-852F-AF43C7B3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A39F76-0AF2-46C0-B46C-B02960A9F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25FE4A6-D0D8-4F58-9B95-BC2A1014C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6E96EF-A3C3-4944-A439-90F9ED3C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5E811D-2E70-4103-978C-6862946B6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E5150AE-C5D1-417D-8F9F-DF95B043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296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92BF58-CC20-49B0-AD07-67C328F4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34E6C2-A3A4-4D23-8341-AD6AB1487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58AAB7-0766-4560-8859-361D3A014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2824AD2-F73F-4293-8B6B-5014373B6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12093CE-0115-4539-8F35-85A5B653F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5602894-2A4A-40EE-B293-A6D8FB335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7293AF3-C07E-4AE6-A91F-55903084C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983B246-C082-4695-84AE-D5A5F3D9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081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9FEA71-9CAC-41DD-863F-6D77A973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858C391-3619-43A1-88C6-55180B83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7B81553-1C82-4E78-B886-5FBD4F65A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E2F20A-0D6B-4488-ADAD-04FC871B0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7731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224EB0-4DEF-4DFE-9613-8692A5783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58F02B-EE85-435F-A2F9-A916A0AC7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6FEE255-FDE9-4C5F-9C65-C6ED80ACC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39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80B6D-780E-4C09-AC3B-04DDAFC2D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C88FCE-5448-4E91-A26E-16F5B382E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A3064B-1A68-4D10-ACD0-6D85BAEF8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E6405E-F71B-483A-BDA1-B8CCB1D71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07576F-4473-40E1-8DA2-B19B06B55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B89538-23AF-4DDA-A250-839A3D761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420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A3005F-846E-40FB-AB5D-1F8C604FF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72843AB-9333-4D75-BCE4-5D9A38593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03AE75-8697-40F9-B40C-8172B88C8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18BA64-376C-442A-A830-C2B7DD827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FF3CAED-7AE8-4A98-B3DB-730D0AD9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C0AC8D-9C3E-440A-A280-B58D8EEC6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525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E8C496-E0C3-48E9-9FA0-353DF4065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6175A1-E98C-4F62-8441-432115891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BF7A57-8311-4167-8542-4CA598F84F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300AB-D3C1-42AA-AD8C-DA90C7E78D35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2994DB-EC80-41CF-BC99-C91785CAD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278E16-B776-4784-B0C4-AEF3056E7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162C1-E815-4849-9691-20CD4A622B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787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68B9AD-A9CE-4C6D-9A71-85B94DDB6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3198"/>
            <a:ext cx="9144000" cy="2741836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ru-RU" sz="4800" dirty="0">
                <a:solidFill>
                  <a:srgbClr val="00B0F0"/>
                </a:solidFill>
              </a:rPr>
              <a:t>Курсовая работа </a:t>
            </a:r>
            <a:r>
              <a:rPr lang="en-US" sz="4800" dirty="0">
                <a:solidFill>
                  <a:srgbClr val="92D050"/>
                </a:solidFill>
              </a:rPr>
              <a:t>SQL</a:t>
            </a:r>
            <a:endParaRPr lang="ru-RU" sz="4800" dirty="0">
              <a:solidFill>
                <a:srgbClr val="92D050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1F41D6-5F15-44C8-BA99-688266C87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591" y="4821382"/>
            <a:ext cx="10224655" cy="1644731"/>
          </a:xfrm>
        </p:spPr>
        <p:txBody>
          <a:bodyPr>
            <a:normAutofit/>
          </a:bodyPr>
          <a:lstStyle/>
          <a:p>
            <a:pPr indent="3768725" algn="l"/>
            <a:r>
              <a:rPr lang="ru-RU" sz="3600" dirty="0"/>
              <a:t>Зеваев Сергей, группа </a:t>
            </a:r>
            <a:r>
              <a:rPr lang="en-US" sz="3600" dirty="0"/>
              <a:t>DA.</a:t>
            </a:r>
            <a:r>
              <a:rPr lang="ru-RU" sz="3600" dirty="0"/>
              <a:t>90</a:t>
            </a:r>
            <a:r>
              <a:rPr lang="en-US" sz="3600" dirty="0"/>
              <a:t>.2</a:t>
            </a:r>
            <a:endParaRPr lang="ru-RU" sz="3600" dirty="0"/>
          </a:p>
          <a:p>
            <a:pPr indent="3768725" algn="l"/>
            <a:r>
              <a:rPr lang="ru-RU" sz="2600" dirty="0"/>
              <a:t>курс «Аналитик данных» 2024-2025 годы</a:t>
            </a:r>
          </a:p>
          <a:p>
            <a:pPr algn="l"/>
            <a:r>
              <a:rPr lang="ru-RU" sz="2000" dirty="0"/>
              <a:t>ноябрь 2024 года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0B0348-73BA-4C2D-AFA4-A3028440E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210" y="523198"/>
            <a:ext cx="2489886" cy="69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00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914936"/>
          </a:xfrm>
        </p:spPr>
        <p:txBody>
          <a:bodyPr>
            <a:noAutofit/>
          </a:bodyPr>
          <a:lstStyle/>
          <a:p>
            <a:pPr algn="ctr"/>
            <a:br>
              <a:rPr lang="ru-RU" sz="2800" b="1" dirty="0"/>
            </a:br>
            <a:r>
              <a:rPr lang="ru-RU" sz="2800" b="1" dirty="0"/>
              <a:t>Спасибо за внимание!</a:t>
            </a:r>
            <a:br>
              <a:rPr lang="ru-RU" sz="2800" b="1" dirty="0"/>
            </a:br>
            <a:br>
              <a:rPr lang="ru-RU" sz="2800" b="1" dirty="0"/>
            </a:br>
            <a:br>
              <a:rPr lang="ru-RU" sz="2800" b="1" dirty="0"/>
            </a:br>
            <a:br>
              <a:rPr lang="ru-RU" sz="2800" b="1" dirty="0"/>
            </a:br>
            <a:r>
              <a:rPr lang="ru-RU" sz="2800" b="1" dirty="0"/>
              <a:t>С удовольствием отвечу на Ваши вопросы</a:t>
            </a:r>
          </a:p>
        </p:txBody>
      </p:sp>
      <p:pic>
        <p:nvPicPr>
          <p:cNvPr id="8" name="Объект 7" descr="Студенты в аудитории с поднятыми руками перед учителем">
            <a:extLst>
              <a:ext uri="{FF2B5EF4-FFF2-40B4-BE49-F238E27FC236}">
                <a16:creationId xmlns:a16="http://schemas.microsoft.com/office/drawing/2014/main" id="{852BEF3F-CA8A-40AD-A385-D84087BCC20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865958"/>
            <a:ext cx="5181600" cy="3529458"/>
          </a:xfrm>
        </p:spPr>
      </p:pic>
    </p:spTree>
    <p:extLst>
      <p:ext uri="{BB962C8B-B14F-4D97-AF65-F5344CB8AC3E}">
        <p14:creationId xmlns:p14="http://schemas.microsoft.com/office/powerpoint/2010/main" val="2428418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5533965-2BF3-41B6-BC12-347477737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477" y="421574"/>
            <a:ext cx="10473046" cy="748146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ru-RU" sz="22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Легенда</a:t>
            </a:r>
            <a:r>
              <a:rPr lang="ru-RU" sz="2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: на протяжении последних месяцев я работал аналитиком</a:t>
            </a:r>
            <a:br>
              <a:rPr lang="ru-RU" sz="2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</a:br>
            <a:r>
              <a:rPr lang="ru-RU" sz="2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в геймдеве, и анализировал онлайн-игру 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Zombie Revolution</a:t>
            </a:r>
            <a:r>
              <a:rPr lang="ru-RU" sz="22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  <a:endParaRPr lang="ru-RU" sz="2200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F2CDDC13-655E-4BDC-8D97-98EE4DA2F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51469" y="1431494"/>
            <a:ext cx="3764477" cy="2345378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3800" b="1" dirty="0"/>
              <a:t>Объекты исследования: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пользователи;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платежи пользователей;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игровые сессии;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игровые устройства;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игровые объекты;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цены игровых объектов;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800" dirty="0">
                <a:ea typeface="Calibri" panose="020F0502020204030204" pitchFamily="34" charset="0"/>
                <a:cs typeface="Times New Roman" panose="02020603050405020304" pitchFamily="18" charset="0"/>
              </a:rPr>
              <a:t>данные реферальной программы</a:t>
            </a:r>
            <a:r>
              <a:rPr lang="ru-RU" sz="3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4500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B2DE370-665A-488E-8D2C-B404C850B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9131" y="3962225"/>
            <a:ext cx="5178633" cy="2345378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800" b="1" dirty="0"/>
              <a:t>Рассматривались темы: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основные общие показатели игры;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технические проблемы нашей аналитики;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маркетинговая активность и ее результаты;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финансовые показатели игры;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дополнительные монетарные расчеты;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«лояльные» пользователи.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9FA3C6-3936-49DD-9E58-E181F31AB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18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37" y="1513327"/>
            <a:ext cx="5269676" cy="48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8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Основные общие показатели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6DF0C4-038D-4608-81C0-500D38C27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0331" y="1054890"/>
            <a:ext cx="5801099" cy="2451320"/>
          </a:xfrm>
        </p:spPr>
        <p:txBody>
          <a:bodyPr>
            <a:normAutofit fontScale="25000" lnSpcReduction="20000"/>
          </a:bodyPr>
          <a:lstStyle/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5200" dirty="0"/>
              <a:t>в базе зарегистрирован 3 101 пользователь, в т.ч. 3 078 (99,3%) – уникальных игроков;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5200" dirty="0"/>
              <a:t>минимальная дата регистрации игроков - 01 июля 2022, максимальная - 30 апреля 2023;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5200" dirty="0"/>
              <a:t>общее количество игровых сессий за всё время - 27 161, в т.ч. 19 357 (71,3%) сессий длительностью более 5 мин;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5200" dirty="0"/>
              <a:t>2 992 уникальных пользователей участвовали в реферальной программе, 7 933 приглашений было отправлено, из которых 36% было принято.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BBFFB1A8-E5CC-4558-A8D4-E3056C72CCF0}"/>
              </a:ext>
            </a:extLst>
          </p:cNvPr>
          <p:cNvSpPr txBox="1">
            <a:spLocks/>
          </p:cNvSpPr>
          <p:nvPr/>
        </p:nvSpPr>
        <p:spPr>
          <a:xfrm>
            <a:off x="5337958" y="970003"/>
            <a:ext cx="6015841" cy="4373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C6A155B0-ABF4-46B7-8BDB-4B8FCE65E5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6576048"/>
              </p:ext>
            </p:extLst>
          </p:nvPr>
        </p:nvGraphicFramePr>
        <p:xfrm>
          <a:off x="7036641" y="1054890"/>
          <a:ext cx="4518862" cy="2374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Диаграмма 12">
            <a:extLst>
              <a:ext uri="{FF2B5EF4-FFF2-40B4-BE49-F238E27FC236}">
                <a16:creationId xmlns:a16="http://schemas.microsoft.com/office/drawing/2014/main" id="{94024BE3-B0F0-4E00-A0A5-53F535E444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287172"/>
              </p:ext>
            </p:extLst>
          </p:nvPr>
        </p:nvGraphicFramePr>
        <p:xfrm>
          <a:off x="7036641" y="3565139"/>
          <a:ext cx="4518862" cy="2690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8B41FE04-2E20-4EF3-A1F7-3734921C4C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9816105"/>
              </p:ext>
            </p:extLst>
          </p:nvPr>
        </p:nvGraphicFramePr>
        <p:xfrm>
          <a:off x="783772" y="3557463"/>
          <a:ext cx="5747658" cy="2759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104143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Технические проблемы аналитики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6DF0C4-038D-4608-81C0-500D38C27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42547"/>
            <a:ext cx="10515600" cy="1318984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15 пользователей в таблице </a:t>
            </a:r>
            <a:r>
              <a:rPr lang="en-US" sz="1800" dirty="0"/>
              <a:t>users </a:t>
            </a:r>
            <a:r>
              <a:rPr lang="ru-RU" sz="1800" dirty="0"/>
              <a:t>имеют более 1 регистрации: 4 игрока регистрировались по 4 раза и 11 игроков - по 2 раза;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у 12% всех сессий (3 287 шт.) в таблице </a:t>
            </a:r>
            <a:r>
              <a:rPr lang="en-US" sz="1800" dirty="0" err="1"/>
              <a:t>game_sessions</a:t>
            </a:r>
            <a:r>
              <a:rPr lang="ru-RU" sz="1800" dirty="0"/>
              <a:t> отсутствует время окончания сессии;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3BF8105-3F48-4ECD-9EBD-688D516A67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15000"/>
                    </a14:imgEffect>
                  </a14:imgLayer>
                </a14:imgProps>
              </a:ext>
            </a:extLst>
          </a:blip>
          <a:srcRect l="53832"/>
          <a:stretch/>
        </p:blipFill>
        <p:spPr>
          <a:xfrm>
            <a:off x="8616195" y="3722867"/>
            <a:ext cx="2870610" cy="26276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3DD0ED-6F1D-44FF-BEB2-917C1BA7BF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15000"/>
                    </a14:imgEffect>
                  </a14:imgLayer>
                </a14:imgProps>
              </a:ext>
            </a:extLst>
          </a:blip>
          <a:srcRect r="47861"/>
          <a:stretch/>
        </p:blipFill>
        <p:spPr>
          <a:xfrm>
            <a:off x="908344" y="2936980"/>
            <a:ext cx="3451709" cy="3413548"/>
          </a:xfrm>
          <a:prstGeom prst="rect">
            <a:avLst/>
          </a:prstGeom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B45675F7-BA6D-4623-BF76-3D6B451FC25E}"/>
              </a:ext>
            </a:extLst>
          </p:cNvPr>
          <p:cNvSpPr txBox="1">
            <a:spLocks/>
          </p:cNvSpPr>
          <p:nvPr/>
        </p:nvSpPr>
        <p:spPr>
          <a:xfrm>
            <a:off x="4777891" y="2791645"/>
            <a:ext cx="6793693" cy="7011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время окончания сессии отсутствует у </a:t>
            </a:r>
            <a:r>
              <a:rPr lang="en-US" sz="1800" dirty="0"/>
              <a:t>19%</a:t>
            </a:r>
            <a:r>
              <a:rPr lang="ru-RU" sz="1800" dirty="0"/>
              <a:t> всех игровых сессий с </a:t>
            </a:r>
            <a:r>
              <a:rPr lang="en-US" sz="1800" dirty="0"/>
              <a:t>iOS</a:t>
            </a:r>
            <a:r>
              <a:rPr lang="ru-RU" sz="1800" dirty="0"/>
              <a:t>, а по </a:t>
            </a:r>
            <a:r>
              <a:rPr lang="en-US" sz="1800" dirty="0"/>
              <a:t>Android</a:t>
            </a:r>
            <a:r>
              <a:rPr lang="ru-RU" sz="1800" dirty="0"/>
              <a:t> – 0,8%;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AB5CB53D-D33F-49B5-82BA-B566E9BC9D4E}"/>
              </a:ext>
            </a:extLst>
          </p:cNvPr>
          <p:cNvSpPr txBox="1">
            <a:spLocks/>
          </p:cNvSpPr>
          <p:nvPr/>
        </p:nvSpPr>
        <p:spPr>
          <a:xfrm>
            <a:off x="4777891" y="3722867"/>
            <a:ext cx="3282151" cy="14123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97% случаев отсутствия времени окончания сессии приходится на </a:t>
            </a:r>
            <a:r>
              <a:rPr lang="en-US" sz="1800" dirty="0"/>
              <a:t>iOS</a:t>
            </a:r>
            <a:r>
              <a:rPr lang="ru-RU" sz="1800" dirty="0"/>
              <a:t> и только 3% на </a:t>
            </a:r>
            <a:r>
              <a:rPr lang="en-US" sz="1800" dirty="0"/>
              <a:t>Android.</a:t>
            </a:r>
            <a:endParaRPr lang="ru-RU" sz="1800" dirty="0"/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41447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Маркетинговая акция в первые 3 недели марта была успешна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6DF0C4-038D-4608-81C0-500D38C27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70005"/>
            <a:ext cx="5181600" cy="547404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9A79192-09E8-42F2-9651-7857D99BC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412456"/>
            <a:ext cx="10515600" cy="1031592"/>
          </a:xfrm>
        </p:spPr>
        <p:txBody>
          <a:bodyPr>
            <a:normAutofit fontScale="92500"/>
          </a:bodyPr>
          <a:lstStyle/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количество уникальных активных пользователей выросло;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ru-RU" sz="1800" dirty="0"/>
              <a:t>прирост количества уникальных активных пользователей за неделю / месяц опередил их прирост в день.</a:t>
            </a:r>
          </a:p>
        </p:txBody>
      </p:sp>
      <p:graphicFrame>
        <p:nvGraphicFramePr>
          <p:cNvPr id="9" name="Диаграмма 8">
            <a:extLst>
              <a:ext uri="{FF2B5EF4-FFF2-40B4-BE49-F238E27FC236}">
                <a16:creationId xmlns:a16="http://schemas.microsoft.com/office/drawing/2014/main" id="{25520062-4597-49C7-BE90-4006A7BB9C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4259567"/>
              </p:ext>
            </p:extLst>
          </p:nvPr>
        </p:nvGraphicFramePr>
        <p:xfrm>
          <a:off x="662354" y="1071861"/>
          <a:ext cx="5578129" cy="40209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3942CC0B-971A-4036-BA53-A7AD769FE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6268185"/>
              </p:ext>
            </p:extLst>
          </p:nvPr>
        </p:nvGraphicFramePr>
        <p:xfrm>
          <a:off x="6513615" y="1066469"/>
          <a:ext cx="4881215" cy="40209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31368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Рост финансовых показателей игры в результате акций (часть 1)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9A79192-09E8-42F2-9651-7857D99BC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199" y="4287386"/>
            <a:ext cx="10515600" cy="2295084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ru-RU" sz="600" dirty="0"/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dirty="0"/>
              <a:t>новая стратегия привлечения клиентов</a:t>
            </a:r>
            <a:r>
              <a:rPr lang="ru-RU" b="0" i="0" dirty="0">
                <a:solidFill>
                  <a:srgbClr val="202122"/>
                </a:solidFill>
                <a:effectLst/>
              </a:rPr>
              <a:t> </a:t>
            </a:r>
            <a:r>
              <a:rPr lang="ru-RU" dirty="0"/>
              <a:t>в ноябре - декабре </a:t>
            </a:r>
            <a:r>
              <a:rPr lang="ru-RU" b="0" i="0" dirty="0">
                <a:solidFill>
                  <a:srgbClr val="202122"/>
                </a:solidFill>
                <a:effectLst/>
              </a:rPr>
              <a:t>→</a:t>
            </a:r>
            <a:r>
              <a:rPr lang="ru-RU" dirty="0"/>
              <a:t> рост количества игроков и игровых сессий с января </a:t>
            </a:r>
            <a:r>
              <a:rPr lang="ru-RU" b="0" i="0" dirty="0">
                <a:solidFill>
                  <a:srgbClr val="202122"/>
                </a:solidFill>
                <a:effectLst/>
              </a:rPr>
              <a:t>→ </a:t>
            </a:r>
            <a:r>
              <a:rPr lang="ru-RU" dirty="0"/>
              <a:t>рост покупок продуктов;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dirty="0"/>
              <a:t>более «качественные» игроки ноября – декабря </a:t>
            </a:r>
            <a:r>
              <a:rPr lang="ru-RU" b="0" i="0" dirty="0">
                <a:solidFill>
                  <a:srgbClr val="202122"/>
                </a:solidFill>
                <a:effectLst/>
              </a:rPr>
              <a:t>→ </a:t>
            </a:r>
            <a:r>
              <a:rPr lang="ru-RU" dirty="0"/>
              <a:t>приток с января новых пользователей по реферальной программе;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dirty="0"/>
              <a:t>увеличилась стоимость кристаллов с января </a:t>
            </a:r>
            <a:r>
              <a:rPr lang="ru-RU" b="0" i="0" dirty="0">
                <a:solidFill>
                  <a:srgbClr val="202122"/>
                </a:solidFill>
                <a:effectLst/>
              </a:rPr>
              <a:t>→</a:t>
            </a:r>
            <a:r>
              <a:rPr lang="ru-RU" dirty="0"/>
              <a:t> дополнительный рост выручки группы продуктов «</a:t>
            </a:r>
            <a:r>
              <a:rPr lang="en-US" dirty="0"/>
              <a:t>currency</a:t>
            </a:r>
            <a:r>
              <a:rPr lang="ru-RU" dirty="0"/>
              <a:t>»;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dirty="0"/>
              <a:t>рост длительности «длинных» игровых сессий </a:t>
            </a:r>
            <a:r>
              <a:rPr lang="en-US" dirty="0"/>
              <a:t>&gt;</a:t>
            </a:r>
            <a:r>
              <a:rPr lang="ru-RU" dirty="0"/>
              <a:t> 2 раз из-за акции марта </a:t>
            </a:r>
            <a:r>
              <a:rPr lang="ru-RU" b="0" i="0" dirty="0">
                <a:solidFill>
                  <a:srgbClr val="202122"/>
                </a:solidFill>
                <a:effectLst/>
              </a:rPr>
              <a:t>→</a:t>
            </a:r>
            <a:r>
              <a:rPr lang="ru-RU" dirty="0"/>
              <a:t> существенно увеличились покупки продуктов;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dirty="0"/>
              <a:t>прочие (неизвестные нам) факторы, например, сезонность, улучшения продукта и платформы, и т.д.</a:t>
            </a:r>
            <a:endParaRPr lang="ru-RU" sz="1800" dirty="0"/>
          </a:p>
        </p:txBody>
      </p:sp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29648C8B-29D0-4AC4-9B5C-5DC939FED3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7094460"/>
              </p:ext>
            </p:extLst>
          </p:nvPr>
        </p:nvGraphicFramePr>
        <p:xfrm>
          <a:off x="838199" y="1163781"/>
          <a:ext cx="10515599" cy="2984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9448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Рост финансовых показателей игры в результате акций (часть 2)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9A79192-09E8-42F2-9651-7857D99BC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2731" y="4372616"/>
            <a:ext cx="5495877" cy="2191941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ru-RU" sz="600" dirty="0"/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</a:pPr>
            <a:r>
              <a:rPr lang="ru-RU" sz="4900" b="1" dirty="0"/>
              <a:t>рост стоимости кристаллов с января вызвал: 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4900" dirty="0"/>
              <a:t>снижение количества их приобретения в среднем на одну покупку;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4900" dirty="0"/>
              <a:t>рост выручки за счет увеличения количества игроков и игровых сессий, а т.ж. росту длительности игровых сессий.</a:t>
            </a:r>
          </a:p>
        </p:txBody>
      </p:sp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CE7FD50F-A447-4AFA-B855-8271B40615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917172"/>
              </p:ext>
            </p:extLst>
          </p:nvPr>
        </p:nvGraphicFramePr>
        <p:xfrm>
          <a:off x="838201" y="1077686"/>
          <a:ext cx="5390408" cy="3179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Диаграмма 8">
            <a:extLst>
              <a:ext uri="{FF2B5EF4-FFF2-40B4-BE49-F238E27FC236}">
                <a16:creationId xmlns:a16="http://schemas.microsoft.com/office/drawing/2014/main" id="{2789EB3C-3CAC-4CFC-8907-CE83908861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6732594"/>
              </p:ext>
            </p:extLst>
          </p:nvPr>
        </p:nvGraphicFramePr>
        <p:xfrm>
          <a:off x="6501740" y="1077685"/>
          <a:ext cx="4852060" cy="3179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Объект 5">
            <a:extLst>
              <a:ext uri="{FF2B5EF4-FFF2-40B4-BE49-F238E27FC236}">
                <a16:creationId xmlns:a16="http://schemas.microsoft.com/office/drawing/2014/main" id="{85981664-C263-4F0F-99B6-E313F3629210}"/>
              </a:ext>
            </a:extLst>
          </p:cNvPr>
          <p:cNvSpPr txBox="1">
            <a:spLocks/>
          </p:cNvSpPr>
          <p:nvPr/>
        </p:nvSpPr>
        <p:spPr>
          <a:xfrm>
            <a:off x="6501739" y="4372616"/>
            <a:ext cx="5112957" cy="2191941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ru-RU" sz="600" dirty="0"/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</a:pPr>
            <a:r>
              <a:rPr lang="ru-RU" sz="2600" b="1" dirty="0"/>
              <a:t>«щедрость» когорт с ноября и далее растет за счет: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2600" dirty="0"/>
              <a:t>более высокой лояльности к игре «более целевых» клиентов; 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2600" dirty="0"/>
              <a:t>увеличению стоимости кристаллов с января;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ru-RU" sz="2600" dirty="0"/>
              <a:t>росту длительности игровых сессий (в марте).</a:t>
            </a:r>
          </a:p>
        </p:txBody>
      </p:sp>
    </p:spTree>
    <p:extLst>
      <p:ext uri="{BB962C8B-B14F-4D97-AF65-F5344CB8AC3E}">
        <p14:creationId xmlns:p14="http://schemas.microsoft.com/office/powerpoint/2010/main" val="256048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Дополнительные монетарные расчеты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6DF0C4-038D-4608-81C0-500D38C27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99496" y="1191012"/>
            <a:ext cx="7054303" cy="184157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dirty="0"/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1700" b="1" dirty="0"/>
              <a:t>итоги альтернативной стратегии привлечения клиентов в ноябре – декабре: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ru-RU" sz="1800" dirty="0"/>
              <a:t>лояльность когорт игроков, привлеченных в данный период, выше почти на четверть.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ru-RU" sz="1800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9A79192-09E8-42F2-9651-7857D99BC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24440" y="3675982"/>
            <a:ext cx="7700237" cy="2446260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ru-RU" sz="1700" b="1" dirty="0"/>
              <a:t>эффективность реферальной программы: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ru-RU" sz="1800" dirty="0"/>
              <a:t>среднее фактическое количество игроков в одной когорте - 344 человека;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ru-RU" sz="1800" dirty="0"/>
              <a:t>каждый пользователь в среднем отправил 2,59 приглашений;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ru-RU" sz="1800" dirty="0"/>
              <a:t>36% «друзей» зарегистрировались в игре в ответ;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sz="1800" dirty="0"/>
              <a:t>k-factor </a:t>
            </a:r>
            <a:r>
              <a:rPr lang="ru-RU" sz="1800" dirty="0"/>
              <a:t>= 0,93;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ru-RU" sz="1800" dirty="0"/>
              <a:t>получим 319 пользователей в одной будущей среднестатистической когорте.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5F6EA3B9-81D9-4EB2-BA0C-E7A595C17C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253929"/>
              </p:ext>
            </p:extLst>
          </p:nvPr>
        </p:nvGraphicFramePr>
        <p:xfrm>
          <a:off x="1231816" y="1577411"/>
          <a:ext cx="2677885" cy="10687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4608">
                  <a:extLst>
                    <a:ext uri="{9D8B030D-6E8A-4147-A177-3AD203B41FA5}">
                      <a16:colId xmlns:a16="http://schemas.microsoft.com/office/drawing/2014/main" val="435451114"/>
                    </a:ext>
                  </a:extLst>
                </a:gridCol>
                <a:gridCol w="1383277">
                  <a:extLst>
                    <a:ext uri="{9D8B030D-6E8A-4147-A177-3AD203B41FA5}">
                      <a16:colId xmlns:a16="http://schemas.microsoft.com/office/drawing/2014/main" val="94622079"/>
                    </a:ext>
                  </a:extLst>
                </a:gridCol>
              </a:tblGrid>
              <a:tr h="534390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u="none" strike="noStrike" dirty="0">
                          <a:effectLst/>
                        </a:rPr>
                        <a:t>когорта игроков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>
                    <a:solidFill>
                      <a:srgbClr val="DEEBF7">
                        <a:alpha val="6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u="none" strike="noStrike" dirty="0">
                          <a:effectLst/>
                        </a:rPr>
                        <a:t>среднее время сессии, мин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>
                    <a:solidFill>
                      <a:srgbClr val="DEEBF7">
                        <a:alpha val="6705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90351"/>
                  </a:ext>
                </a:extLst>
              </a:tr>
              <a:tr h="2626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cohort_other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DEEBF7">
                        <a:alpha val="6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dirty="0">
                          <a:effectLst/>
                        </a:rPr>
                        <a:t>177,1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DEEBF7">
                        <a:alpha val="6705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226306"/>
                  </a:ext>
                </a:extLst>
              </a:tr>
              <a:tr h="27172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cohort_11&amp;12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DEEBF7">
                        <a:alpha val="6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dirty="0">
                          <a:effectLst/>
                        </a:rPr>
                        <a:t>218,2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DEEBF7">
                        <a:alpha val="6705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246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413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EF57C44-42E9-4F64-AB81-E743A8F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76279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Лояльность пользователей</a:t>
            </a:r>
          </a:p>
        </p:txBody>
      </p:sp>
      <p:sp>
        <p:nvSpPr>
          <p:cNvPr id="10" name="Объект 5">
            <a:extLst>
              <a:ext uri="{FF2B5EF4-FFF2-40B4-BE49-F238E27FC236}">
                <a16:creationId xmlns:a16="http://schemas.microsoft.com/office/drawing/2014/main" id="{41662B10-9FEC-4857-8326-4BAFBFEAF0C8}"/>
              </a:ext>
            </a:extLst>
          </p:cNvPr>
          <p:cNvSpPr txBox="1">
            <a:spLocks/>
          </p:cNvSpPr>
          <p:nvPr/>
        </p:nvSpPr>
        <p:spPr>
          <a:xfrm>
            <a:off x="1782878" y="5415502"/>
            <a:ext cx="8941641" cy="9381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ru-RU" sz="600" dirty="0"/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1700" dirty="0"/>
              <a:t>критерии лояльности пользователей оцениваются экспертно: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ru-RU" sz="1700" dirty="0"/>
              <a:t>1) критерии указывает заказчик;      2) критерии предлагает сам аналитик, либо руководство.</a:t>
            </a: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0160EA9F-7B71-4BFF-8832-2C5DE308C9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6699170"/>
              </p:ext>
            </p:extLst>
          </p:nvPr>
        </p:nvGraphicFramePr>
        <p:xfrm>
          <a:off x="883742" y="1064758"/>
          <a:ext cx="10515600" cy="4101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557911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4548</TotalTime>
  <Words>744</Words>
  <Application>Microsoft Office PowerPoint</Application>
  <PresentationFormat>Широкоэкранный</PresentationFormat>
  <Paragraphs>118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Тема Office</vt:lpstr>
      <vt:lpstr>   Курсовая работа SQL</vt:lpstr>
      <vt:lpstr>Легенда: на протяжении последних месяцев я работал аналитиком в геймдеве, и анализировал онлайн-игру Zombie Revolution.</vt:lpstr>
      <vt:lpstr>Основные общие показатели игры</vt:lpstr>
      <vt:lpstr>Технические проблемы аналитики</vt:lpstr>
      <vt:lpstr>Маркетинговая акция в первые 3 недели марта была успешна</vt:lpstr>
      <vt:lpstr>Рост финансовых показателей игры в результате акций (часть 1)</vt:lpstr>
      <vt:lpstr>Рост финансовых показателей игры в результате акций (часть 2)</vt:lpstr>
      <vt:lpstr>Дополнительные монетарные расчеты</vt:lpstr>
      <vt:lpstr>Лояльность пользователей</vt:lpstr>
      <vt:lpstr> Спасибо за внимание!    С удовольствием отвечу на 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Skypro   Курсовая работа Excel </dc:title>
  <dc:creator>Sergey</dc:creator>
  <cp:lastModifiedBy>Sergey Zevaev</cp:lastModifiedBy>
  <cp:revision>302</cp:revision>
  <dcterms:created xsi:type="dcterms:W3CDTF">2024-03-17T05:44:37Z</dcterms:created>
  <dcterms:modified xsi:type="dcterms:W3CDTF">2024-11-11T13:10:39Z</dcterms:modified>
</cp:coreProperties>
</file>

<file path=docProps/thumbnail.jpeg>
</file>